
<file path=[Content_Types].xml><?xml version="1.0" encoding="utf-8"?>
<Types xmlns="http://schemas.openxmlformats.org/package/2006/content-types">
  <Default Extension="png" ContentType="image/png"/>
  <Default Extension="bin" ContentType="image/x-e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3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4" r:id="rId6"/>
    <p:sldId id="260" r:id="rId7"/>
    <p:sldId id="265" r:id="rId8"/>
    <p:sldId id="266" r:id="rId9"/>
    <p:sldId id="268" r:id="rId10"/>
  </p:sldIdLst>
  <p:sldSz cx="12190413" cy="6859588"/>
  <p:notesSz cx="6858000" cy="9144000"/>
  <p:custDataLst>
    <p:tags r:id="rId13"/>
  </p:custDataLst>
  <p:defaultTextStyle>
    <a:defPPr>
      <a:defRPr lang="en-US"/>
    </a:defPPr>
    <a:lvl1pPr marL="0" indent="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Arial" panose="020B0604020202020204" pitchFamily="34" charset="0"/>
      <a:buChar char="​"/>
      <a:defRPr kern="1200" spc="-50" baseline="0">
        <a:solidFill>
          <a:schemeClr val="tx1"/>
        </a:solidFill>
        <a:latin typeface="Verdana"/>
        <a:ea typeface="Verdana" pitchFamily="34" charset="0"/>
        <a:cs typeface="Verdana" pitchFamily="34" charset="0"/>
      </a:defRPr>
    </a:lvl1pPr>
    <a:lvl2pPr marL="252000" indent="-25200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Verdana" pitchFamily="34" charset="0"/>
      <a:buChar char="•"/>
      <a:defRPr sz="1800" kern="1200" spc="-50">
        <a:solidFill>
          <a:schemeClr val="tx1"/>
        </a:solidFill>
        <a:latin typeface="Verdana"/>
        <a:ea typeface="Verdana" pitchFamily="34" charset="0"/>
        <a:cs typeface="+mn-cs"/>
      </a:defRPr>
    </a:lvl2pPr>
    <a:lvl3pPr marL="648000" indent="-25200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Verdana" pitchFamily="34" charset="0"/>
      <a:buChar char="•"/>
      <a:defRPr sz="1600" kern="1200" spc="-50">
        <a:solidFill>
          <a:schemeClr val="tx1"/>
        </a:solidFill>
        <a:latin typeface="Verdana"/>
        <a:ea typeface="Verdana" pitchFamily="34" charset="0"/>
        <a:cs typeface="+mn-cs"/>
      </a:defRPr>
    </a:lvl3pPr>
    <a:lvl4pPr marL="979200" indent="-25200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Verdana" panose="020B0604030504040204" pitchFamily="34" charset="0"/>
      <a:buChar char="•"/>
      <a:defRPr sz="1400" kern="1200" spc="-50">
        <a:solidFill>
          <a:schemeClr val="tx1"/>
        </a:solidFill>
        <a:latin typeface="Verdana"/>
        <a:ea typeface="Verdana" pitchFamily="34" charset="0"/>
        <a:cs typeface="+mn-cs"/>
      </a:defRPr>
    </a:lvl4pPr>
    <a:lvl5pPr marL="0" indent="0" algn="l" defTabSz="457189" rtl="0" eaLnBrk="1" fontAlgn="base" hangingPunct="1">
      <a:lnSpc>
        <a:spcPct val="80000"/>
      </a:lnSpc>
      <a:spcBef>
        <a:spcPct val="0"/>
      </a:spcBef>
      <a:spcAft>
        <a:spcPts val="1200"/>
      </a:spcAft>
      <a:buFont typeface="Arial" panose="020B0604020202020204" pitchFamily="34" charset="0"/>
      <a:buChar char="​"/>
      <a:defRPr sz="4800" b="1" kern="1200" cap="all" spc="-50" baseline="0">
        <a:solidFill>
          <a:schemeClr val="tx1"/>
        </a:solidFill>
        <a:latin typeface="Verdana"/>
        <a:ea typeface="Verdana" pitchFamily="34" charset="0"/>
        <a:cs typeface="+mn-cs"/>
      </a:defRPr>
    </a:lvl5pPr>
    <a:lvl6pPr marL="0" indent="0" algn="l" defTabSz="457189" rtl="0" eaLnBrk="1" latinLnBrk="0" hangingPunct="1">
      <a:spcBef>
        <a:spcPts val="0"/>
      </a:spcBef>
      <a:spcAft>
        <a:spcPts val="600"/>
      </a:spcAft>
      <a:buClr>
        <a:schemeClr val="tx2"/>
      </a:buClr>
      <a:buFont typeface="Arial" panose="020B0604020202020204" pitchFamily="34" charset="0"/>
      <a:buChar char="​"/>
      <a:defRPr sz="1800" b="1" kern="1200" cap="all" spc="-50" baseline="0">
        <a:solidFill>
          <a:schemeClr val="tx2"/>
        </a:solidFill>
        <a:latin typeface="+mn-lt"/>
        <a:ea typeface="+mn-ea"/>
        <a:cs typeface="+mn-cs"/>
      </a:defRPr>
    </a:lvl6pPr>
    <a:lvl7pPr marL="0" indent="0" algn="l" defTabSz="457189" rtl="0" eaLnBrk="1" latinLnBrk="0" hangingPunct="1">
      <a:spcBef>
        <a:spcPts val="0"/>
      </a:spcBef>
      <a:spcAft>
        <a:spcPts val="1200"/>
      </a:spcAft>
      <a:buFont typeface="Arial" panose="020B0604020202020204" pitchFamily="34" charset="0"/>
      <a:buChar char="​"/>
      <a:defRPr sz="1800" i="1" kern="1200" spc="-50">
        <a:solidFill>
          <a:schemeClr val="bg2"/>
        </a:solidFill>
        <a:latin typeface="+mn-lt"/>
        <a:ea typeface="+mn-ea"/>
        <a:cs typeface="+mn-cs"/>
      </a:defRPr>
    </a:lvl7pPr>
    <a:lvl8pPr marL="648000" indent="-252000" algn="l" defTabSz="457189" rtl="0" eaLnBrk="1" latinLnBrk="0" hangingPunct="1">
      <a:spcBef>
        <a:spcPts val="0"/>
      </a:spcBef>
      <a:spcAft>
        <a:spcPts val="1200"/>
      </a:spcAft>
      <a:buClr>
        <a:schemeClr val="bg2"/>
      </a:buClr>
      <a:buFont typeface="+mj-lt"/>
      <a:buAutoNum type="arabicPeriod"/>
      <a:defRPr sz="1600" kern="1200" spc="-50">
        <a:solidFill>
          <a:schemeClr val="tx1"/>
        </a:solidFill>
        <a:latin typeface="+mn-lt"/>
        <a:ea typeface="+mn-ea"/>
        <a:cs typeface="+mn-cs"/>
      </a:defRPr>
    </a:lvl8pPr>
    <a:lvl9pPr marL="648000" indent="-252000" algn="l" defTabSz="457189" rtl="0" eaLnBrk="1" latinLnBrk="0" hangingPunct="1">
      <a:spcBef>
        <a:spcPts val="0"/>
      </a:spcBef>
      <a:spcAft>
        <a:spcPts val="1200"/>
      </a:spcAft>
      <a:buClr>
        <a:schemeClr val="bg2"/>
      </a:buClr>
      <a:buFont typeface="+mj-lt"/>
      <a:buAutoNum type="alphaUcPeriod"/>
      <a:defRPr sz="1600" kern="1200" spc="-5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83333" autoAdjust="0"/>
  </p:normalViewPr>
  <p:slideViewPr>
    <p:cSldViewPr snapToGrid="0">
      <p:cViewPr varScale="1">
        <p:scale>
          <a:sx n="94" d="100"/>
          <a:sy n="94" d="100"/>
        </p:scale>
        <p:origin x="87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493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7588AC-F512-4847-9233-601F4B16DDF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3E8A3B-3A63-46A9-95E1-03CE2FCF9C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6A870-D0BC-44DB-AD81-D5E8B04AE8D4}" type="datetimeFigureOut">
              <a:rPr lang="da-DK" smtClean="0"/>
              <a:t>11-02-2019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41452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5B7C09-5A60-450F-8B1D-B16CDE8563A2}" type="datetime1">
              <a:rPr lang="en-GB" noProof="0" smtClean="0"/>
              <a:pPr/>
              <a:t>11/02/2019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3175">
            <a:solidFill>
              <a:schemeClr val="accent6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F2F6E2-CA2D-40A7-8BE4-C30E5CF2054D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653467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189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2pPr>
    <a:lvl3pPr marL="914377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3pPr>
    <a:lvl4pPr marL="1371566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4pPr>
    <a:lvl5pPr marL="1828754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5pPr>
    <a:lvl6pPr marL="2285943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189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Rules/regulations are like local laws that specify what facilities and equipment owners are required to do.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17840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Targeted enforcement can be used to address a specific air quality concern.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74678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purpose of incentives is to encourage equipment owners to use cleaner technologies, above and beyond what is required.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34102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08283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D_PresentationTitle">
            <a:extLst>
              <a:ext uri="{FF2B5EF4-FFF2-40B4-BE49-F238E27FC236}">
                <a16:creationId xmlns:a16="http://schemas.microsoft.com/office/drawing/2014/main" id="{B1DAA5DF-5AA7-49EC-ACBF-10E8A19712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513" y="409569"/>
            <a:ext cx="9773112" cy="681548"/>
          </a:xfrm>
        </p:spPr>
        <p:txBody>
          <a:bodyPr tIns="0" anchor="t" anchorCtr="0"/>
          <a:lstStyle>
            <a:lvl1pPr>
              <a:defRPr sz="4800" cap="all" spc="-150" baseline="0" smtClean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endParaRPr/>
          </a:p>
        </p:txBody>
      </p:sp>
      <p:sp>
        <p:nvSpPr>
          <p:cNvPr id="19" name="FLD_PresentationTitle_2">
            <a:extLst>
              <a:ext uri="{FF2B5EF4-FFF2-40B4-BE49-F238E27FC236}">
                <a16:creationId xmlns:a16="http://schemas.microsoft.com/office/drawing/2014/main" id="{5B27253C-39D7-4448-BD0F-A9FC3677BCBD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512" y="1139744"/>
            <a:ext cx="9772652" cy="125456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800" b="1" cap="all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endParaRPr/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3" y="5020098"/>
            <a:ext cx="8136879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/>
            </a:lvl1pPr>
          </a:lstStyle>
          <a:p>
            <a:pPr lvl="0"/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7200" y="6284782"/>
            <a:ext cx="479938" cy="1556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C6EA742-E999-426B-9F1C-33524D47AE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6062" y="6281956"/>
            <a:ext cx="6515101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r>
              <a:rPr lang="en-GB"/>
              <a:t>February 13, 2019</a:t>
            </a:r>
            <a:endParaRPr lang="en-GB" dirty="0"/>
          </a:p>
        </p:txBody>
      </p:sp>
      <p:sp>
        <p:nvSpPr>
          <p:cNvPr id="12" name="Date_DateCustomA">
            <a:extLst>
              <a:ext uri="{FF2B5EF4-FFF2-40B4-BE49-F238E27FC236}">
                <a16:creationId xmlns:a16="http://schemas.microsoft.com/office/drawing/2014/main" id="{09BA1C59-AB8D-4ACE-A4C9-3A97AB0B8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BAA9457F-1D79-4E27-9A46-2F6E29DA2559}" type="datetime1">
              <a:rPr lang="en-GB" smtClean="0"/>
              <a:t>11/02/2019</a:t>
            </a:fld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CA71D2E-512F-4EB0-AAF9-E4FEBA858101}"/>
              </a:ext>
            </a:extLst>
          </p:cNvPr>
          <p:cNvGrpSpPr/>
          <p:nvPr userDrawn="1"/>
        </p:nvGrpSpPr>
        <p:grpSpPr>
          <a:xfrm>
            <a:off x="-1972094" y="1634370"/>
            <a:ext cx="1796791" cy="2907588"/>
            <a:chOff x="-1899137" y="-1"/>
            <a:chExt cx="1796791" cy="29075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404ACBE-98F7-42FA-B2C4-2BDACC351B5F}"/>
                </a:ext>
              </a:extLst>
            </p:cNvPr>
            <p:cNvGrpSpPr/>
            <p:nvPr userDrawn="1"/>
          </p:nvGrpSpPr>
          <p:grpSpPr>
            <a:xfrm>
              <a:off x="-1899137" y="-1"/>
              <a:ext cx="1796791" cy="2907588"/>
              <a:chOff x="9009867" y="1645032"/>
              <a:chExt cx="2365739" cy="3828268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7674FC44-6BF9-46ED-9900-58E4FF0562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5F5BB9B-F1EC-45D9-9CB7-D11256272499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8543A725-2ECD-475C-B8F2-4B95DD799F0D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3193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D058906-F75B-403B-B22D-B41549B240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884053" y="1200637"/>
              <a:ext cx="1418614" cy="1444137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BB368B35-1A95-4DB8-9489-9493B9DFE5D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8513" y="6159600"/>
            <a:ext cx="2826458" cy="2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7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5700712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414EC495-A6B9-4C60-A011-7047269C9CE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313612" y="1645032"/>
            <a:ext cx="4073525" cy="4063354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0EC9E1-A6E7-4EDC-A604-820C98771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r>
              <a:rPr lang="en-GB"/>
              <a:t>February 13, 2019</a:t>
            </a:r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73643761-53E5-4729-8F9C-AC57323CEE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1218CD05-2043-4ED8-A51C-3F99561DC779}" type="datetime1">
              <a:rPr lang="en-GB" smtClean="0"/>
              <a:t>11/02/2019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2539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3" y="452543"/>
            <a:ext cx="8958262" cy="74880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8512" y="1645033"/>
            <a:ext cx="10588625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FB39600-48A6-438C-ACEE-E7C3FBF9C3A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71163" y="452544"/>
            <a:ext cx="800964" cy="800964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icon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DE7E55-1B3D-4B43-B1B5-DE5E4FAB9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r>
              <a:rPr lang="en-GB"/>
              <a:t>February 13, 2019</a:t>
            </a:r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F5D459F2-4C14-4DC3-8A9D-B1E9DF21E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70DE0530-14FD-483B-BD9E-1DD0D1E6D703}" type="datetime1">
              <a:rPr lang="en-GB" smtClean="0"/>
              <a:t>11/02/2019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185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87125B-AD53-4CA5-922E-72C96A67D7A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8958262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CFFD8C0-0E93-4388-A9E5-6DB36C4D48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71162" y="1645033"/>
            <a:ext cx="818165" cy="818165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icon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1502FD-B05E-464F-8932-42D027579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r>
              <a:rPr lang="en-GB"/>
              <a:t>February 13, 2019</a:t>
            </a:r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AA65EC4C-43E8-483C-B54B-30D5535BB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ADA9E5A8-4AF4-4D4F-97FF-D4EAF212D29C}" type="datetime1">
              <a:rPr lang="en-GB" smtClean="0"/>
              <a:t>11/02/2019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1321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llustratio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87125B-AD53-4CA5-922E-72C96A67D7A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6515100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CFFD8C0-0E93-4388-A9E5-6DB36C4D48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000" y="1645033"/>
            <a:ext cx="3259138" cy="3240691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>
                <a:effectLst/>
              </a:rPr>
              <a:t>illustration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97A6BE-821A-4BF5-AFE7-9A048351C6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r>
              <a:rPr lang="en-GB"/>
              <a:t>February 13, 2019</a:t>
            </a:r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1815BEB-2C63-4CBF-9795-6F15022666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67F8DE0C-870A-499C-A422-BD8936BF32CB}" type="datetime1">
              <a:rPr lang="en-GB" smtClean="0"/>
              <a:t>11/02/2019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537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 illustratio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5700712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86587FC-F18B-4FBE-8CD2-663B9BA8C73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13613" y="1644649"/>
            <a:ext cx="4073525" cy="40637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>
                <a:effectLst/>
              </a:rPr>
              <a:t>illustration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89233D-8149-4491-95B2-DE11051C8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r>
              <a:rPr lang="en-GB"/>
              <a:t>February 13, 2019</a:t>
            </a:r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D2C9554E-F561-4DDA-B278-92702108D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7565D3CC-D694-4C71-A8CD-F1E47C5B8E8B}" type="datetime1">
              <a:rPr lang="en-GB" smtClean="0"/>
              <a:t>11/02/2019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75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ac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9C9E16-4544-49A4-A136-929E64BE7AA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7329487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007D2D-A158-459C-BE2E-0A1D348DA7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2387" y="1644771"/>
            <a:ext cx="2444751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12,3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9C5C721-7970-4C21-B42B-33753616C1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42388" y="4992414"/>
            <a:ext cx="2444750" cy="715973"/>
          </a:xfrm>
        </p:spPr>
        <p:txBody>
          <a:bodyPr lIns="0" anchor="b" anchorCtr="0"/>
          <a:lstStyle>
            <a:lvl1pPr marL="228600" indent="-228600">
              <a:lnSpc>
                <a:spcPct val="80000"/>
              </a:lnSpc>
              <a:spcAft>
                <a:spcPts val="1200"/>
              </a:spcAft>
              <a:buFont typeface="+mj-lt"/>
              <a:buAutoNum type="arabicParenR"/>
              <a:defRPr sz="1000" b="0" i="1" cap="none" spc="0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Note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DD567F-EFA3-4304-9F2D-5128B34EFFF1}"/>
              </a:ext>
            </a:extLst>
          </p:cNvPr>
          <p:cNvGrpSpPr/>
          <p:nvPr userDrawn="1"/>
        </p:nvGrpSpPr>
        <p:grpSpPr>
          <a:xfrm>
            <a:off x="12339858" y="1634370"/>
            <a:ext cx="1796791" cy="2907588"/>
            <a:chOff x="12403271" y="-1"/>
            <a:chExt cx="1796791" cy="290758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60E582F-46F7-4DF2-ABCB-E07E85419F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A367DCD-123C-45F4-87EB-1586FA603E3A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32FA97E-008F-4B07-B688-A7B22404D8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49FA4C-A0C7-484D-9CD0-A2B1528B3A2E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3B8FE7B-9EF6-429C-AC7B-79E85DFB481D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</p:grpSp>
      </p:grp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7D61A51-31AF-4082-AFF9-2D4AE9DB7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r>
              <a:rPr lang="en-GB"/>
              <a:t>February 13, 2019</a:t>
            </a:r>
            <a:endParaRPr lang="en-GB" dirty="0"/>
          </a:p>
        </p:txBody>
      </p:sp>
      <p:sp>
        <p:nvSpPr>
          <p:cNvPr id="19" name="Date_DateCustomA">
            <a:extLst>
              <a:ext uri="{FF2B5EF4-FFF2-40B4-BE49-F238E27FC236}">
                <a16:creationId xmlns:a16="http://schemas.microsoft.com/office/drawing/2014/main" id="{8BB7FA2D-0C66-4D42-8CC8-567BD9581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1D62CEA9-8CB9-45FC-9B53-DB815339C945}" type="datetime1">
              <a:rPr lang="en-GB" smtClean="0"/>
              <a:t>11/02/2019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1222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fact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9C9E16-4544-49A4-A136-929E64BE7AA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4" y="1645033"/>
            <a:ext cx="4071936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9CAE46-C6D8-48BD-A372-1CDE93E9CC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4838" y="1644771"/>
            <a:ext cx="2443161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7908BB7-3AA9-46B8-9F51-F98F86B5DB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42388" y="1644771"/>
            <a:ext cx="2444750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92F4B53-30AD-4697-89D7-9D962CE965E5}"/>
              </a:ext>
            </a:extLst>
          </p:cNvPr>
          <p:cNvGrpSpPr/>
          <p:nvPr userDrawn="1"/>
        </p:nvGrpSpPr>
        <p:grpSpPr>
          <a:xfrm>
            <a:off x="12339858" y="1634370"/>
            <a:ext cx="1796791" cy="2907588"/>
            <a:chOff x="12403271" y="-1"/>
            <a:chExt cx="1796791" cy="290758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F0FEF35-0958-440B-A77A-2699A83990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4203BB4-30A9-4057-A809-926EDEDB9F4F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7139BD4A-714C-44AF-902B-B7BB51BF1E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BB5C133-0407-4A77-B2F7-7E365D047DE4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1BBC228B-197B-44A3-99D0-D56237507B14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</p:grpSp>
      </p:grp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E9B38D5-AD3D-4AE8-88F2-0F9D25BB30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r>
              <a:rPr lang="en-GB"/>
              <a:t>February 13, 2019</a:t>
            </a:r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1AC23FC6-140A-4E04-B1F9-995F52FC8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22A67725-8CE7-4DE1-AC07-713EE34B7344}" type="datetime1">
              <a:rPr lang="en-GB" smtClean="0"/>
              <a:t>11/02/2019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659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868B673-9D9F-4BF4-8D81-D1B3477E6F0F}"/>
              </a:ext>
            </a:extLst>
          </p:cNvPr>
          <p:cNvGrpSpPr/>
          <p:nvPr userDrawn="1"/>
        </p:nvGrpSpPr>
        <p:grpSpPr>
          <a:xfrm>
            <a:off x="-1972094" y="1634370"/>
            <a:ext cx="1796791" cy="2907588"/>
            <a:chOff x="12339857" y="1634370"/>
            <a:chExt cx="1796791" cy="290758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F61C6D9-96E6-46EB-8545-E257C98220F8}"/>
                </a:ext>
              </a:extLst>
            </p:cNvPr>
            <p:cNvSpPr/>
            <p:nvPr/>
          </p:nvSpPr>
          <p:spPr>
            <a:xfrm>
              <a:off x="12339857" y="1634370"/>
              <a:ext cx="1796791" cy="2907588"/>
            </a:xfrm>
            <a:prstGeom prst="roundRect">
              <a:avLst>
                <a:gd name="adj" fmla="val 297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solidFill>
                  <a:schemeClr val="accent3"/>
                </a:solidFill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3EC8C10-6A9E-4C2B-B6BA-69C394628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71161" y="1791659"/>
              <a:ext cx="455222" cy="21308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F580C90-4416-41DC-ADAC-F1014BB16E65}"/>
                </a:ext>
              </a:extLst>
            </p:cNvPr>
            <p:cNvSpPr txBox="1"/>
            <p:nvPr/>
          </p:nvSpPr>
          <p:spPr bwMode="auto">
            <a:xfrm>
              <a:off x="12483714" y="2086228"/>
              <a:ext cx="143363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2700" marR="0" indent="-25400" algn="l" defTabSz="457200" rtl="0" eaLnBrk="0" fontAlgn="base" latinLnBrk="0" hangingPunct="0">
                <a:spcBef>
                  <a:spcPct val="0"/>
                </a:spcBef>
                <a:spcAft>
                  <a:spcPts val="600"/>
                </a:spcAft>
                <a:buClrTx/>
                <a:buSzTx/>
                <a:tabLst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/>
                  <a:ea typeface="Verdana" pitchFamily="34" charset="0"/>
                  <a:cs typeface="Verdana" pitchFamily="34" charset="0"/>
                </a:rPr>
                <a:t>LIST LEVELS (BULLET LEVELS) </a:t>
              </a:r>
              <a:b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/>
                  <a:ea typeface="Verdana" pitchFamily="34" charset="0"/>
                  <a:cs typeface="Verdana" pitchFamily="34" charset="0"/>
                </a:rPr>
              </a:br>
              <a:b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/>
                  <a:ea typeface="Verdana" pitchFamily="34" charset="0"/>
                  <a:cs typeface="Verdana" pitchFamily="34" charset="0"/>
                </a:rPr>
              </a:b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/>
                  <a:ea typeface="Verdana" pitchFamily="34" charset="0"/>
                  <a:cs typeface="Verdana" pitchFamily="34" charset="0"/>
                </a:rPr>
                <a:t>USE ABOVE TOOL IN THE TAB HOME TO CHANGE TEXT STYLES (ALSO USE TAB FUNCTION)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2C7FA45-BEB8-4FA0-89DA-4AF47CEA9A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2351204" y="2757038"/>
              <a:ext cx="1261627" cy="1565633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1327CDE-D280-433E-A1DD-9B88BC9A9D74}"/>
              </a:ext>
            </a:extLst>
          </p:cNvPr>
          <p:cNvGrpSpPr/>
          <p:nvPr userDrawn="1"/>
        </p:nvGrpSpPr>
        <p:grpSpPr>
          <a:xfrm>
            <a:off x="12339858" y="1634370"/>
            <a:ext cx="1796791" cy="2907588"/>
            <a:chOff x="-1899137" y="-1"/>
            <a:chExt cx="1796791" cy="29075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AE14B58-12EA-4B20-8931-337F0DC7BE74}"/>
                </a:ext>
              </a:extLst>
            </p:cNvPr>
            <p:cNvGrpSpPr/>
            <p:nvPr userDrawn="1"/>
          </p:nvGrpSpPr>
          <p:grpSpPr>
            <a:xfrm>
              <a:off x="-1899137" y="-1"/>
              <a:ext cx="1796791" cy="2907588"/>
              <a:chOff x="9009867" y="1645032"/>
              <a:chExt cx="2365739" cy="3828268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E1E15413-4664-4681-9444-3108046123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2D38E9D-D309-4835-BB4A-24E940357F1D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3408A5E0-BE3B-4CF6-B031-C7BDEAE8EF42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3193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4467B95-2571-401A-B1E8-0E48250087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884053" y="1200637"/>
              <a:ext cx="1418614" cy="1444137"/>
            </a:xfrm>
            <a:prstGeom prst="rect">
              <a:avLst/>
            </a:prstGeom>
          </p:spPr>
        </p:pic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4" y="453600"/>
            <a:ext cx="10588624" cy="74880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56064" y="1645033"/>
            <a:ext cx="7331074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44D76E6-1904-4038-80C4-8BC46CEBB7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514" y="1644771"/>
            <a:ext cx="2443162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6CAB1BFF-44E8-48FF-AF80-4144B6650A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4" y="4992414"/>
            <a:ext cx="2443161" cy="715973"/>
          </a:xfrm>
        </p:spPr>
        <p:txBody>
          <a:bodyPr lIns="0" anchor="b" anchorCtr="0"/>
          <a:lstStyle>
            <a:lvl1pPr marL="228600" indent="-228600">
              <a:lnSpc>
                <a:spcPct val="80000"/>
              </a:lnSpc>
              <a:spcAft>
                <a:spcPts val="1200"/>
              </a:spcAft>
              <a:buFont typeface="+mj-lt"/>
              <a:buAutoNum type="arabicParenR"/>
              <a:defRPr sz="1000" b="0" i="1" cap="none" spc="0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Note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B98BEF1-8B24-44DD-B00E-B069E4D5CA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r>
              <a:rPr lang="en-GB"/>
              <a:t>February 13, 2019</a:t>
            </a:r>
            <a:endParaRPr lang="en-GB" dirty="0"/>
          </a:p>
        </p:txBody>
      </p:sp>
      <p:sp>
        <p:nvSpPr>
          <p:cNvPr id="29" name="Date_DateCustomA">
            <a:extLst>
              <a:ext uri="{FF2B5EF4-FFF2-40B4-BE49-F238E27FC236}">
                <a16:creationId xmlns:a16="http://schemas.microsoft.com/office/drawing/2014/main" id="{5AF2CA37-37E6-4F35-A8D3-13E15E825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A500CB43-7A8A-49EC-A291-D734B90A87FB}" type="datetime1">
              <a:rPr lang="en-GB" smtClean="0"/>
              <a:t>11/02/2019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53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6556C8-A731-4240-9800-194A4F70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4" y="452543"/>
            <a:ext cx="4071936" cy="748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30FD33-AB9C-4A88-9BBB-1E385B91358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8513" y="1645033"/>
            <a:ext cx="4071937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C52035C-C8B1-4C44-976C-626BFFA779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84838" y="5390147"/>
            <a:ext cx="5702300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4838" y="537029"/>
            <a:ext cx="5702300" cy="4853118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9DC368E-8BDB-41BB-B406-A3B0A2566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r>
              <a:rPr lang="en-GB"/>
              <a:t>February 13, 2019</a:t>
            </a:r>
            <a:endParaRPr lang="en-GB" dirty="0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6531AD21-BE76-4592-909B-A3B9638680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121372DF-FB9E-4A8E-81C3-16FDF895AF73}" type="datetime1">
              <a:rPr lang="en-GB" smtClean="0"/>
              <a:t>11/02/2019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995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CDE71F-8FC2-4DE4-9423-EE5714347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3" y="452543"/>
            <a:ext cx="2443162" cy="748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BB1DDA8-1E6E-4FBF-BB03-A4586ACC43C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4" y="1645033"/>
            <a:ext cx="2443162" cy="4062030"/>
          </a:xfrm>
        </p:spPr>
        <p:txBody>
          <a:bodyPr/>
          <a:lstStyle>
            <a:lvl4pPr>
              <a:defRPr sz="1400"/>
            </a:lvl4pPr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159BA8D-3D13-45A1-A0BE-92A0162F20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56063" y="5390147"/>
            <a:ext cx="7331075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56063" y="537029"/>
            <a:ext cx="7331075" cy="4853118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7D9B79D-FD5C-45BD-97EA-6B24E7C00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r>
              <a:rPr lang="en-GB"/>
              <a:t>February 13, 2019</a:t>
            </a:r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1E666E0-9E5A-4A77-8B2D-91C35C227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64A58139-EAFD-4F39-B7A7-C3F6E64934D0}" type="datetime1">
              <a:rPr lang="en-GB" smtClean="0"/>
              <a:t>11/02/2019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44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righ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645FE9CD-1ED4-4BAB-A2E6-81FAE97D5A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0413" cy="6859588"/>
          </a:xfrm>
          <a:noFill/>
          <a:ln>
            <a:noFill/>
          </a:ln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14D760D6-4511-4FB6-834E-914C8197A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513" y="409569"/>
            <a:ext cx="9772651" cy="681548"/>
          </a:xfrm>
        </p:spPr>
        <p:txBody>
          <a:bodyPr tIns="0" anchor="t" anchorCtr="0"/>
          <a:lstStyle>
            <a:lvl1pPr>
              <a:defRPr sz="4800" cap="all" spc="-150" baseline="0" smtClean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endParaRPr/>
          </a:p>
        </p:txBody>
      </p:sp>
      <p:sp>
        <p:nvSpPr>
          <p:cNvPr id="15" name="FLD_PresentationTitle_2">
            <a:extLst>
              <a:ext uri="{FF2B5EF4-FFF2-40B4-BE49-F238E27FC236}">
                <a16:creationId xmlns:a16="http://schemas.microsoft.com/office/drawing/2014/main" id="{97052B4B-9CE9-499F-8A38-BF912EBD1177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512" y="1139744"/>
            <a:ext cx="9772191" cy="125456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800" b="1" cap="all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endParaRPr/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3" y="5020098"/>
            <a:ext cx="8136879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/>
            </a:lvl1pPr>
          </a:lstStyle>
          <a:p>
            <a:pPr lvl="0"/>
            <a:endParaRPr lang="en-GB" dirty="0"/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Footer Placeholder 4" hidden="1">
            <a:extLst>
              <a:ext uri="{FF2B5EF4-FFF2-40B4-BE49-F238E27FC236}">
                <a16:creationId xmlns:a16="http://schemas.microsoft.com/office/drawing/2014/main" id="{32F99A81-D9A2-4F30-8989-49FBFDFFBC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r>
              <a:rPr lang="en-US"/>
              <a:t>February 13, 2019</a:t>
            </a:r>
            <a:endParaRPr lang="en-DK" dirty="0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id="{4677BC5A-C865-45E8-BEA2-32CF74611B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fld id="{B31C246D-D20D-4FE5-B6A3-E6C0A7D848A9}" type="datetime1">
              <a:rPr lang="en-GB" smtClean="0"/>
              <a:t>11/02/2019</a:t>
            </a:fld>
            <a:endParaRPr lang="en-DK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BCB23DC-9A5C-4856-B9D3-C9BA6C1668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513" y="6159600"/>
            <a:ext cx="2826000" cy="25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3" y="452543"/>
            <a:ext cx="10588625" cy="74880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4839" y="1645033"/>
            <a:ext cx="5702299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BB1DDA8-1E6E-4FBF-BB03-A4586ACC43C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4071937" cy="4063354"/>
          </a:xfrm>
        </p:spPr>
        <p:txBody>
          <a:bodyPr/>
          <a:lstStyle>
            <a:lvl4pPr>
              <a:defRPr sz="1400"/>
            </a:lvl4pPr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85A6CB6-503A-43E4-95E9-49CCA6BE0A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84838" y="5390147"/>
            <a:ext cx="5702300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BE177DB-3D97-4178-B41E-C5E88E6EF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r>
              <a:rPr lang="en-GB"/>
              <a:t>February 13, 2019</a:t>
            </a:r>
            <a:endParaRPr lang="en-GB" dirty="0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A29EE775-E260-4614-9C8B-28623B33C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2875238C-EAF4-4190-A9D6-0F7D690BB25E}" type="datetime1">
              <a:rPr lang="en-GB" smtClean="0"/>
              <a:t>11/02/2019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499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1645033"/>
            <a:ext cx="2443162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0A7420-B42B-4A1E-801C-58F73E98E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94D7C6-6298-49CF-9E54-6442A65BE7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56063" y="1645033"/>
            <a:ext cx="7331075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6C9629C-CF41-41C8-B234-06D2B62B58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90147"/>
            <a:ext cx="2444750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72ED723-2034-4873-8F5F-84CD3DF067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r>
              <a:rPr lang="en-GB"/>
              <a:t>February 13, 2019</a:t>
            </a:r>
            <a:endParaRPr lang="en-GB" dirty="0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70AABF26-1E97-4163-9AEB-8A08056A2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539F7707-15F9-44D8-A825-C1B2CB5C8564}" type="datetime1">
              <a:rPr lang="en-GB" smtClean="0"/>
              <a:t>11/02/2019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078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537029"/>
            <a:ext cx="10588624" cy="485311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12900" y="906698"/>
            <a:ext cx="3257550" cy="2158049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159BA8D-3D13-45A1-A0BE-92A0162F20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90147"/>
            <a:ext cx="10590213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40854D9-4A7F-43DD-ADEE-729ECE38A7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r>
              <a:rPr lang="en-GB"/>
              <a:t>February 13, 2019</a:t>
            </a:r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3B009AD-71AF-4311-AB8D-836DCA374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ADA9FFF5-6C7D-4F17-83A6-80DC28062858}" type="datetime1">
              <a:rPr lang="en-GB" smtClean="0"/>
              <a:t>11/02/2019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483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48E567-47F5-4B08-99D6-069385ECE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3950CBF-72E1-4385-99DA-211C9A719C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6925" y="5389081"/>
            <a:ext cx="4073525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D561B5-A7F3-463C-BD8C-C2813F3D37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838" y="5389082"/>
            <a:ext cx="570230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8513" y="1645033"/>
            <a:ext cx="4071937" cy="3744048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4838" y="1645033"/>
            <a:ext cx="5702300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5F701B6-51A4-429E-BAE7-303D346C10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r>
              <a:rPr lang="en-GB"/>
              <a:t>February 13, 2019</a:t>
            </a:r>
            <a:endParaRPr lang="en-GB" dirty="0"/>
          </a:p>
        </p:txBody>
      </p:sp>
      <p:sp>
        <p:nvSpPr>
          <p:cNvPr id="12" name="Date_DateCustomA">
            <a:extLst>
              <a:ext uri="{FF2B5EF4-FFF2-40B4-BE49-F238E27FC236}">
                <a16:creationId xmlns:a16="http://schemas.microsoft.com/office/drawing/2014/main" id="{AF6FCEB8-934A-4A77-A838-C33FC03CC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639C9E7C-3E88-4B83-AA21-CDBF01E8AE7F}" type="datetime1">
              <a:rPr lang="en-GB" smtClean="0"/>
              <a:t>11/02/2019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008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4" y="452543"/>
            <a:ext cx="10588624" cy="74880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8143875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3" y="5389082"/>
            <a:ext cx="8143875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89424118-58CD-42CA-86D2-8D172442E46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374511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5AEC6E4-C3EF-4192-856D-9039F171C4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56775" y="5389082"/>
            <a:ext cx="1630363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5D31929-EC68-4BA9-818F-D9E7F4391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r>
              <a:rPr lang="en-GB"/>
              <a:t>February 13, 2019</a:t>
            </a:r>
            <a:endParaRPr lang="en-GB" dirty="0"/>
          </a:p>
        </p:txBody>
      </p:sp>
      <p:sp>
        <p:nvSpPr>
          <p:cNvPr id="14" name="Date_DateCustomA">
            <a:extLst>
              <a:ext uri="{FF2B5EF4-FFF2-40B4-BE49-F238E27FC236}">
                <a16:creationId xmlns:a16="http://schemas.microsoft.com/office/drawing/2014/main" id="{F7836BF7-FD55-405A-874B-61C805C2E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245E3187-ADA1-49EF-B7DF-626F36326C6A}" type="datetime1">
              <a:rPr lang="en-GB" smtClean="0"/>
              <a:t>11/02/2019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782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and fac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AD88E7-3B12-4449-81F1-3C8219EE7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4" y="5389082"/>
            <a:ext cx="325755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7D20742-1518-4D1C-84E0-A50DB3F71A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70450" y="5389082"/>
            <a:ext cx="325755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1645033"/>
            <a:ext cx="3257550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0450" y="1645031"/>
            <a:ext cx="3257549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AD0405A-0FD7-4F0F-AF7F-B2047DF5CF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2387" y="1644771"/>
            <a:ext cx="2444751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18E1753-D849-4306-90F0-AE9E3B1E4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r>
              <a:rPr lang="en-GB"/>
              <a:t>February 13, 2019</a:t>
            </a:r>
            <a:endParaRPr lang="en-GB" dirty="0"/>
          </a:p>
        </p:txBody>
      </p:sp>
      <p:sp>
        <p:nvSpPr>
          <p:cNvPr id="16" name="Date_DateCustomA">
            <a:extLst>
              <a:ext uri="{FF2B5EF4-FFF2-40B4-BE49-F238E27FC236}">
                <a16:creationId xmlns:a16="http://schemas.microsoft.com/office/drawing/2014/main" id="{4824DA6C-1660-454E-AE9F-DA89A04C5D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11B7D88-94FE-4894-B2EA-F157201DA1E2}" type="datetime1">
              <a:rPr lang="en-GB" smtClean="0"/>
              <a:t>11/02/2019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9154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A0290B9-8984-4B63-9584-E3AE12BC8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3" y="5389082"/>
            <a:ext cx="4886325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7ABCE10-41F5-4BFF-B780-36E38A40F95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99224" y="5389082"/>
            <a:ext cx="2443164" cy="317982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139212-6CFC-41D2-8FC4-04AFFFB5F6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6775" y="5389082"/>
            <a:ext cx="1630363" cy="317981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4886325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99225" y="1645031"/>
            <a:ext cx="2443162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374511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874BC50-6BE9-4C0E-B354-8E1950E1D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r>
              <a:rPr lang="en-GB"/>
              <a:t>February 13, 2019</a:t>
            </a:r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A27BE1DC-8318-4E12-A678-697DBD215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BBC507E-5F89-408D-9BDB-63026D6E1860}" type="datetime1">
              <a:rPr lang="en-GB" smtClean="0"/>
              <a:t>11/02/2019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741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9AAF93-6D36-4195-82B9-DF0720EC5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3" y="5389082"/>
            <a:ext cx="5700712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E2CB951-B63B-4713-9C55-151E8F7076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5389082"/>
            <a:ext cx="1628776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ABF96D0-72C6-404F-8711-EC888AA24B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6775" y="5389082"/>
            <a:ext cx="1630363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6925" y="1645033"/>
            <a:ext cx="5702300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2" y="1645031"/>
            <a:ext cx="1628776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374511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6ABE9CB-A3E8-48D2-82D8-BB162FBC2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r>
              <a:rPr lang="en-GB"/>
              <a:t>February 13, 2019</a:t>
            </a:r>
            <a:endParaRPr lang="en-GB" dirty="0"/>
          </a:p>
        </p:txBody>
      </p:sp>
      <p:sp>
        <p:nvSpPr>
          <p:cNvPr id="16" name="Date_DateCustomA">
            <a:extLst>
              <a:ext uri="{FF2B5EF4-FFF2-40B4-BE49-F238E27FC236}">
                <a16:creationId xmlns:a16="http://schemas.microsoft.com/office/drawing/2014/main" id="{F8AC17EF-756D-46C0-9E6D-5F5BC1462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23666C46-1C76-4570-911E-96D34AEE786F}" type="datetime1">
              <a:rPr lang="en-GB" smtClean="0"/>
              <a:t>11/02/2019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9259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23A1CA0-6B95-4682-8F2B-A2CB29E9A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89082"/>
            <a:ext cx="5702299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F8FEFC5-5B98-4110-A017-739F63CE87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5389082"/>
            <a:ext cx="1628775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ED6E484-ADE4-491D-A306-116A904F42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6775" y="3145100"/>
            <a:ext cx="1630363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D494126-0696-4DB9-B563-2B5C972242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6775" y="5389082"/>
            <a:ext cx="1630363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5700711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3" y="1645031"/>
            <a:ext cx="1628775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5" y="3906279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567020D-E32F-49AD-ADAE-9E64ADBB8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r>
              <a:rPr lang="en-GB"/>
              <a:t>February 13, 2019</a:t>
            </a:r>
            <a:endParaRPr lang="en-GB" dirty="0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id="{32279A45-1217-4472-8344-3C0A19130A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3065C3D6-0709-49C8-9770-75AC52AA4D92}" type="datetime1">
              <a:rPr lang="en-GB" smtClean="0"/>
              <a:t>11/02/2019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985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7">
            <a:extLst>
              <a:ext uri="{FF2B5EF4-FFF2-40B4-BE49-F238E27FC236}">
                <a16:creationId xmlns:a16="http://schemas.microsoft.com/office/drawing/2014/main" id="{6DA88F43-D409-4504-A063-DA4B451A4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5700711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6" y="5389082"/>
            <a:ext cx="570230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1F7B2BE-FFF8-4897-A35A-DDFEEB4911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3146400"/>
            <a:ext cx="4073526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2" y="1645031"/>
            <a:ext cx="4073526" cy="1483869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35B3C8D-4ACE-428F-8AD3-7A13F1213F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13613" y="5389082"/>
            <a:ext cx="1628775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7A95160-7865-47B1-BBD0-32DA9C96FE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6774" y="5389082"/>
            <a:ext cx="1630364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3613" y="3906278"/>
            <a:ext cx="1628775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4" y="3906279"/>
            <a:ext cx="1630364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51A90D8-504E-4DC5-901B-5180BA0DE1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r>
              <a:rPr lang="en-GB"/>
              <a:t>February 13, 2019</a:t>
            </a:r>
            <a:endParaRPr lang="en-GB" dirty="0"/>
          </a:p>
        </p:txBody>
      </p:sp>
      <p:sp>
        <p:nvSpPr>
          <p:cNvPr id="21" name="Date_DateCustomA">
            <a:extLst>
              <a:ext uri="{FF2B5EF4-FFF2-40B4-BE49-F238E27FC236}">
                <a16:creationId xmlns:a16="http://schemas.microsoft.com/office/drawing/2014/main" id="{C64ACC7F-7EC9-4D88-B2D9-4BD783C75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6F849AE5-9A52-4EAA-AC65-2ED03F1F124B}" type="datetime1">
              <a:rPr lang="en-GB" smtClean="0"/>
              <a:t>11/02/2019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006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645FE9CD-1ED4-4BAB-A2E6-81FAE97D5A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0413" cy="6859588"/>
          </a:xfrm>
          <a:solidFill>
            <a:srgbClr val="F6F6F4"/>
          </a:solidFill>
          <a:ln>
            <a:noFill/>
          </a:ln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14D760D6-4511-4FB6-834E-914C8197A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513" y="409569"/>
            <a:ext cx="9773110" cy="681548"/>
          </a:xfrm>
        </p:spPr>
        <p:txBody>
          <a:bodyPr tIns="0" anchor="t" anchorCtr="0"/>
          <a:lstStyle>
            <a:lvl1pPr>
              <a:defRPr sz="4800" cap="all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endParaRPr/>
          </a:p>
        </p:txBody>
      </p:sp>
      <p:sp>
        <p:nvSpPr>
          <p:cNvPr id="15" name="FLD_PresentationTitle_2">
            <a:extLst>
              <a:ext uri="{FF2B5EF4-FFF2-40B4-BE49-F238E27FC236}">
                <a16:creationId xmlns:a16="http://schemas.microsoft.com/office/drawing/2014/main" id="{97052B4B-9CE9-499F-8A38-BF912EBD1177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513" y="1139744"/>
            <a:ext cx="9772650" cy="125456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800" b="1" cap="all" spc="-150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/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3" y="5020098"/>
            <a:ext cx="8136879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Slide Number Placeholder 5" hidden="1">
            <a:extLst>
              <a:ext uri="{FF2B5EF4-FFF2-40B4-BE49-F238E27FC236}">
                <a16:creationId xmlns:a16="http://schemas.microsoft.com/office/drawing/2014/main" id="{F31626DF-C504-456C-BABA-F9E112AEA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2" name="Footer Placeholder 4" hidden="1">
            <a:extLst>
              <a:ext uri="{FF2B5EF4-FFF2-40B4-BE49-F238E27FC236}">
                <a16:creationId xmlns:a16="http://schemas.microsoft.com/office/drawing/2014/main" id="{148EA343-9CD9-4A35-8E70-A9FAF3855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r>
              <a:rPr lang="en-US"/>
              <a:t>February 13, 2019</a:t>
            </a:r>
            <a:endParaRPr lang="en-DK" dirty="0"/>
          </a:p>
        </p:txBody>
      </p:sp>
      <p:sp>
        <p:nvSpPr>
          <p:cNvPr id="23" name="Date_DateCustomA" hidden="1">
            <a:extLst>
              <a:ext uri="{FF2B5EF4-FFF2-40B4-BE49-F238E27FC236}">
                <a16:creationId xmlns:a16="http://schemas.microsoft.com/office/drawing/2014/main" id="{D46E539C-AF02-4268-B134-91B646ABB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fld id="{AD2C1706-38EF-4CE4-BD67-E8853490F3BD}" type="datetime1">
              <a:rPr lang="en-GB" smtClean="0"/>
              <a:t>11/02/2019</a:t>
            </a:fld>
            <a:endParaRPr lang="en-DK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B71DD6B-2BD1-40F7-8209-3A56F24448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513" y="6159600"/>
            <a:ext cx="2826000" cy="25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86852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6" y="5390147"/>
            <a:ext cx="5702300" cy="31691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2DF0A72-5AF0-4ACE-B2DB-4155F465E0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3144921"/>
            <a:ext cx="1628776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F958486-0A01-4664-898B-849018028B9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13612" y="5389200"/>
            <a:ext cx="1628776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2AE0D8A-202F-43F6-AB72-839F68F575A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6774" y="3144921"/>
            <a:ext cx="1630364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53D49DA-A17B-44D7-8EBB-64C685A2307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56774" y="5389200"/>
            <a:ext cx="1630364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5700711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2" y="1645031"/>
            <a:ext cx="1628776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3612" y="3906278"/>
            <a:ext cx="1628776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4" y="1645032"/>
            <a:ext cx="1630364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4" y="3906279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109E8909-9BF2-426F-A556-859081C9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9EC51AE-5F71-4517-A9E0-7E30DE0DE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r>
              <a:rPr lang="en-GB"/>
              <a:t>February 13, 2019</a:t>
            </a:r>
            <a:endParaRPr lang="en-GB" dirty="0"/>
          </a:p>
        </p:txBody>
      </p:sp>
      <p:sp>
        <p:nvSpPr>
          <p:cNvPr id="23" name="Date_DateCustomA">
            <a:extLst>
              <a:ext uri="{FF2B5EF4-FFF2-40B4-BE49-F238E27FC236}">
                <a16:creationId xmlns:a16="http://schemas.microsoft.com/office/drawing/2014/main" id="{9986C71A-FB30-4BC3-80B0-20BC54170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EAC963D-7A89-42E7-B1A3-1AFC061ECD23}" type="datetime1">
              <a:rPr lang="en-GB" smtClean="0"/>
              <a:t>11/02/2019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011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89200"/>
            <a:ext cx="3259138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02B0B2F-7F53-4AFC-9446-DB6C5777E6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75214" y="3146400"/>
            <a:ext cx="6485932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662756F-E3F0-402D-9E22-0BE6B392C8C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70451" y="5389200"/>
            <a:ext cx="1625600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BE7208CB-CE86-4F3D-B12C-D8268891AA4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13613" y="5389200"/>
            <a:ext cx="1628775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06E02B92-F862-4F76-B8DC-8C3D1FC7F97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756775" y="5389200"/>
            <a:ext cx="1630363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1645033"/>
            <a:ext cx="3257550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0450" y="1645031"/>
            <a:ext cx="6516688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BD840AF9-BBF8-4202-BC96-375E5BEB71A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870450" y="3906000"/>
            <a:ext cx="1628775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3613" y="3906278"/>
            <a:ext cx="1628775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4" y="3906279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itle 7">
            <a:extLst>
              <a:ext uri="{FF2B5EF4-FFF2-40B4-BE49-F238E27FC236}">
                <a16:creationId xmlns:a16="http://schemas.microsoft.com/office/drawing/2014/main" id="{299AE5C6-8512-40FE-B386-E39B56597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DB9DA6D0-8869-4337-BEAF-0ADAFE06F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r>
              <a:rPr lang="en-GB"/>
              <a:t>February 13, 2019</a:t>
            </a:r>
            <a:endParaRPr lang="en-GB" dirty="0"/>
          </a:p>
        </p:txBody>
      </p:sp>
      <p:sp>
        <p:nvSpPr>
          <p:cNvPr id="24" name="Date_DateCustomA">
            <a:extLst>
              <a:ext uri="{FF2B5EF4-FFF2-40B4-BE49-F238E27FC236}">
                <a16:creationId xmlns:a16="http://schemas.microsoft.com/office/drawing/2014/main" id="{A387D7D7-69FC-41FF-BDFD-687A499B6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EFC72841-5EA0-422C-BC96-67ABC31579F1}" type="datetime1">
              <a:rPr lang="en-GB" smtClean="0"/>
              <a:t>11/02/2019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9722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3200" cy="6861600"/>
          </a:xfrm>
          <a:solidFill>
            <a:srgbClr val="F6F6F4"/>
          </a:solidFill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28" y="452543"/>
            <a:ext cx="10555200" cy="105624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1C804A56-02C2-4000-8DE1-4C682601C7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8513" y="6159600"/>
            <a:ext cx="1220400" cy="255600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/>
              <a:t>vel</a:t>
            </a:r>
            <a:endParaRPr lang="en-GB" dirty="0"/>
          </a:p>
        </p:txBody>
      </p:sp>
      <p:sp>
        <p:nvSpPr>
          <p:cNvPr id="11" name="Slide Number Placeholder 5" hidden="1">
            <a:extLst>
              <a:ext uri="{FF2B5EF4-FFF2-40B4-BE49-F238E27FC236}">
                <a16:creationId xmlns:a16="http://schemas.microsoft.com/office/drawing/2014/main" id="{F8065A6C-B087-4C37-B9BF-238078D12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Footer Placeholder 4" hidden="1">
            <a:extLst>
              <a:ext uri="{FF2B5EF4-FFF2-40B4-BE49-F238E27FC236}">
                <a16:creationId xmlns:a16="http://schemas.microsoft.com/office/drawing/2014/main" id="{E644527C-AD14-4EB9-ADCA-31C61EBA6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r>
              <a:rPr lang="en-US"/>
              <a:t>February 13, 2019</a:t>
            </a:r>
            <a:endParaRPr lang="en-DK" dirty="0"/>
          </a:p>
        </p:txBody>
      </p:sp>
      <p:sp>
        <p:nvSpPr>
          <p:cNvPr id="13" name="Date_DateCustomA" hidden="1">
            <a:extLst>
              <a:ext uri="{FF2B5EF4-FFF2-40B4-BE49-F238E27FC236}">
                <a16:creationId xmlns:a16="http://schemas.microsoft.com/office/drawing/2014/main" id="{264006B7-F2E6-4F4A-8D05-3F44F8F31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fld id="{EA60DA62-D44A-4685-99E8-2F723B51E9E5}" type="datetime1">
              <a:rPr lang="en-GB" smtClean="0"/>
              <a:t>11/02/2019</a:t>
            </a:fld>
            <a:endParaRPr lang="en-DK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3200" cy="6861600"/>
          </a:xfrm>
          <a:solidFill>
            <a:srgbClr val="F6F6F4"/>
          </a:solidFill>
        </p:spPr>
        <p:txBody>
          <a:bodyPr tIns="0" anchor="t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502E4A2-448F-4BE7-8814-15A06BDE1C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8513" y="6159600"/>
            <a:ext cx="1220400" cy="255600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/>
              <a:t>vel</a:t>
            </a:r>
            <a:endParaRPr lang="en-GB" dirty="0"/>
          </a:p>
        </p:txBody>
      </p:sp>
      <p:sp>
        <p:nvSpPr>
          <p:cNvPr id="10" name="Slide Number Placeholder 5" hidden="1">
            <a:extLst>
              <a:ext uri="{FF2B5EF4-FFF2-40B4-BE49-F238E27FC236}">
                <a16:creationId xmlns:a16="http://schemas.microsoft.com/office/drawing/2014/main" id="{DB3E8C21-56F3-43EB-BF88-4EEB72C3F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35D10A95-9140-4D91-8BAE-655D1782D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r>
              <a:rPr lang="en-US"/>
              <a:t>February 13, 2019</a:t>
            </a:r>
            <a:endParaRPr lang="en-DK" dirty="0"/>
          </a:p>
        </p:txBody>
      </p:sp>
      <p:sp>
        <p:nvSpPr>
          <p:cNvPr id="12" name="Date_DateCustomA" hidden="1">
            <a:extLst>
              <a:ext uri="{FF2B5EF4-FFF2-40B4-BE49-F238E27FC236}">
                <a16:creationId xmlns:a16="http://schemas.microsoft.com/office/drawing/2014/main" id="{3FA8083C-E59E-4629-A5C9-D403872552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fld id="{B8BA2F76-4656-40FC-B473-C59578FE1894}" type="datetime1">
              <a:rPr lang="en-GB" smtClean="0"/>
              <a:t>11/02/2019</a:t>
            </a:fld>
            <a:endParaRPr lang="en-DK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267E1F-9146-4D51-A3EA-9E268FC35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3" y="1946365"/>
            <a:ext cx="7329487" cy="2769325"/>
          </a:xfrm>
        </p:spPr>
        <p:txBody>
          <a:bodyPr/>
          <a:lstStyle>
            <a:lvl1pPr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Quotation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1E1ADCAE-53E0-4B32-A2CA-095078D0C6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5968" y="5020098"/>
            <a:ext cx="7332035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Name, Title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E8FF56-E9E6-4CE1-A183-9B907183A27A}"/>
              </a:ext>
            </a:extLst>
          </p:cNvPr>
          <p:cNvSpPr txBox="1"/>
          <p:nvPr userDrawn="1"/>
        </p:nvSpPr>
        <p:spPr bwMode="auto">
          <a:xfrm>
            <a:off x="805436" y="2250351"/>
            <a:ext cx="1671637" cy="283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GB" sz="19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“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A9AB153B-AFF1-4043-8D3F-263FEAF2377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5D8EFE0-F00D-46BC-9E29-8C829868EF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February 13, 2019</a:t>
            </a:r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BA90A93D-37F9-4C65-91AC-8C8D05B4C5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C8E98020-1B76-417E-86EC-A5B87995DC42}" type="datetime1">
              <a:rPr lang="en-GB" smtClean="0"/>
              <a:t>11/02/2019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595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65C857B0-BA7F-4231-B59A-526700FAC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E9997-006D-492C-9877-F7617EDD29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r>
              <a:rPr lang="en-GB"/>
              <a:t>February 13, 2019</a:t>
            </a:r>
            <a:endParaRPr lang="en-GB" dirty="0"/>
          </a:p>
        </p:txBody>
      </p:sp>
      <p:sp>
        <p:nvSpPr>
          <p:cNvPr id="7" name="Date_DateCustomA">
            <a:extLst>
              <a:ext uri="{FF2B5EF4-FFF2-40B4-BE49-F238E27FC236}">
                <a16:creationId xmlns:a16="http://schemas.microsoft.com/office/drawing/2014/main" id="{5FC6988B-A4CB-4E12-A565-68D705C3AB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BF7C61F0-BFEA-4DB7-AA16-2CB004437F32}" type="datetime1">
              <a:rPr lang="en-GB" smtClean="0"/>
              <a:t>11/02/2019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ED85EA1-D7DA-4042-AE58-E34BD5AC5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r>
              <a:rPr lang="en-GB"/>
              <a:t>February 13, 2019</a:t>
            </a:r>
            <a:endParaRPr lang="en-GB" dirty="0"/>
          </a:p>
        </p:txBody>
      </p:sp>
      <p:sp>
        <p:nvSpPr>
          <p:cNvPr id="5" name="Date_DateCustomA">
            <a:extLst>
              <a:ext uri="{FF2B5EF4-FFF2-40B4-BE49-F238E27FC236}">
                <a16:creationId xmlns:a16="http://schemas.microsoft.com/office/drawing/2014/main" id="{235F65ED-2265-47AB-ACC6-E4B66C3907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E1F4FB6-4858-42ED-AC09-94704C7C022E}" type="datetime1">
              <a:rPr lang="en-GB" smtClean="0"/>
              <a:t>11/02/2019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798512" y="452544"/>
            <a:ext cx="10588625" cy="1196721"/>
          </a:xfrm>
        </p:spPr>
        <p:txBody>
          <a:bodyPr tIns="0"/>
          <a:lstStyle>
            <a:lvl1pPr>
              <a:defRPr sz="3200" cap="all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35857DB-8C0B-4148-8AB1-F694D65BF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GB"/>
              <a:t>February 13, 2019</a:t>
            </a:r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862E3217-7BDA-45E6-ADB1-C065AF264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6FCAB887-2552-45C6-800B-195BFED5742A}" type="datetime1">
              <a:rPr lang="en-GB" smtClean="0"/>
              <a:t>11/02/2019</a:t>
            </a:fld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CCD3D23-05BF-4B57-8284-15FF6D1217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513" y="6159600"/>
            <a:ext cx="2826000" cy="25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5984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DF7DBE-6CC3-4F9E-A396-E82820B89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4" y="452544"/>
            <a:ext cx="4886324" cy="44329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AAE5DB4-A422-4286-935C-1ABCA4CCEF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4" y="4971350"/>
            <a:ext cx="4886324" cy="365455"/>
          </a:xfrm>
        </p:spPr>
        <p:txBody>
          <a:bodyPr lIns="0" anchor="b" anchorCtr="0"/>
          <a:lstStyle>
            <a:lvl1pPr marL="0" indent="0"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Name, Department 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862EE0-F879-436B-A5EA-70A7F83ABF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514" y="5334000"/>
            <a:ext cx="4886324" cy="424412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1pPr>
            <a:lvl2pPr marL="3960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7272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>
              <a:buFontTx/>
              <a:buNone/>
              <a:defRPr sz="1600">
                <a:solidFill>
                  <a:schemeClr val="bg1"/>
                </a:solidFill>
              </a:defRPr>
            </a:lvl4pPr>
            <a:lvl5pPr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xxx@ramboll.com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9855619-46E8-4B12-8D5A-DE35520219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GB"/>
              <a:t>February 13, 2019</a:t>
            </a:r>
            <a:endParaRPr lang="en-GB" dirty="0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id="{9CA6E42C-D397-4857-89FC-8B948A95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64DCCB15-1015-4FA0-A1F3-07DF72805083}" type="datetime1">
              <a:rPr lang="en-GB" smtClean="0"/>
              <a:t>11/02/2019</a:t>
            </a:fld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49BD8C4-6612-438B-81F5-53DD9DF90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513" y="6159600"/>
            <a:ext cx="2826457" cy="2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2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C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0DA34D-CD01-4059-B449-4DCD238F6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40"/>
            <a:ext cx="12190413" cy="6857108"/>
          </a:xfrm>
          <a:prstGeom prst="rect">
            <a:avLst/>
          </a:prstGeom>
        </p:spPr>
      </p:pic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35857DB-8C0B-4148-8AB1-F694D65BF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GB"/>
              <a:t>February 13, 2019</a:t>
            </a:r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862E3217-7BDA-45E6-ADB1-C065AF264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24CD5896-91C2-4B24-8489-F703086DA38A}" type="datetime1">
              <a:rPr lang="en-GB" smtClean="0"/>
              <a:t>11/02/2019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2690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05C9348-6845-4A4F-958A-4A052BC8E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3" y="452543"/>
            <a:ext cx="7329487" cy="5255844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Breaker text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19783461-93EA-4162-AC89-71558EC415F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EE38BD6-B0DE-4974-8C0E-549D4DF8AD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GB"/>
              <a:t>February 13, 2019</a:t>
            </a:r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4F117C74-452F-4005-AE59-9EDC236F0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2890B923-5E1A-4591-9160-14A7ED70D7B9}" type="datetime1">
              <a:rPr lang="en-GB" smtClean="0"/>
              <a:t>11/02/2019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C666208A-F4F9-4299-9F9F-6881C4C08564}"/>
              </a:ext>
            </a:extLst>
          </p:cNvPr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DF7DBE-6CC3-4F9E-A396-E82820B89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4" y="452543"/>
            <a:ext cx="4886324" cy="5255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Breaker text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28454B1-AE1A-41EC-AD14-E0008864B56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AE25691-DC33-4C04-AF2A-3DEFF887BB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GB"/>
              <a:t>February 13, 2019</a:t>
            </a:r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F99201D3-72C4-4206-8970-FC1ACB025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606E3FFF-C1B3-414C-B402-96AD50E57FC4}" type="datetime1">
              <a:rPr lang="en-GB" smtClean="0"/>
              <a:t>11/02/2019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27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">
            <a:extLst>
              <a:ext uri="{FF2B5EF4-FFF2-40B4-BE49-F238E27FC236}">
                <a16:creationId xmlns:a16="http://schemas.microsoft.com/office/drawing/2014/main" id="{1C52AC6E-7F31-46F0-897C-8CA895D525E5}"/>
              </a:ext>
            </a:extLst>
          </p:cNvPr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2A0CAF9-565B-4643-8539-61D9B882A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4" y="453600"/>
            <a:ext cx="10588624" cy="748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D6618B-DF84-4E96-B2FD-7B59D5717C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513" y="1633538"/>
            <a:ext cx="10588625" cy="4087812"/>
          </a:xfrm>
        </p:spPr>
        <p:txBody>
          <a:bodyPr/>
          <a:lstStyle>
            <a:lvl1pPr marL="361950" indent="-361950">
              <a:buFont typeface="+mj-lt"/>
              <a:buAutoNum type="arabicPeriod"/>
              <a:defRPr sz="1400" b="1" cap="all" baseline="0">
                <a:solidFill>
                  <a:schemeClr val="bg1"/>
                </a:solidFill>
              </a:defRPr>
            </a:lvl1pPr>
            <a:lvl2pPr marL="627063" indent="-265113">
              <a:defRPr sz="1400" b="1" cap="all" baseline="0">
                <a:solidFill>
                  <a:schemeClr val="bg1"/>
                </a:solidFill>
              </a:defRPr>
            </a:lvl2pPr>
            <a:lvl3pPr>
              <a:defRPr b="1" cap="all" baseline="0">
                <a:solidFill>
                  <a:schemeClr val="bg1"/>
                </a:solidFill>
              </a:defRPr>
            </a:lvl3pPr>
            <a:lvl4pPr>
              <a:defRPr b="1" cap="all" baseline="0">
                <a:solidFill>
                  <a:schemeClr val="bg1"/>
                </a:solidFill>
              </a:defRPr>
            </a:lvl4pPr>
            <a:lvl5pPr>
              <a:defRPr b="1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28454B1-AE1A-41EC-AD14-E0008864B56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023EA8A-7243-49C8-8C39-DC7F2EDAB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GB"/>
              <a:t>February 13, 2019</a:t>
            </a:r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0BFC8F03-4431-41CF-AF1F-ECDA545293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26609F8A-B222-4A36-9209-DC25A141E9C0}" type="datetime1">
              <a:rPr lang="en-GB" smtClean="0"/>
              <a:t>11/02/2019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220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DBAD0C-7FB6-4652-87AA-A678753BF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4" y="453600"/>
            <a:ext cx="10588624" cy="748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8512" y="1645033"/>
            <a:ext cx="10588625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F0F6B-AA6E-4B16-90F1-26987BBE9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r>
              <a:rPr lang="en-GB"/>
              <a:t>February 13, 2019</a:t>
            </a:r>
            <a:endParaRPr lang="en-GB" dirty="0"/>
          </a:p>
        </p:txBody>
      </p:sp>
      <p:sp>
        <p:nvSpPr>
          <p:cNvPr id="7" name="Date_DateCustomA">
            <a:extLst>
              <a:ext uri="{FF2B5EF4-FFF2-40B4-BE49-F238E27FC236}">
                <a16:creationId xmlns:a16="http://schemas.microsoft.com/office/drawing/2014/main" id="{FDCD1E09-F97D-49B0-8DE9-0E701EFB5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E4609A1A-ADB2-4551-A10C-C950C6E8DC5C}" type="datetime1">
              <a:rPr lang="en-GB" smtClean="0"/>
              <a:t>11/02/2019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4886325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478155-5C9E-4D4A-AA75-125DF35A1CB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99224" y="1645032"/>
            <a:ext cx="4887913" cy="4063354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842E0E-6D91-4141-882C-6C91050C6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r>
              <a:rPr lang="en-GB"/>
              <a:t>February 13, 2019</a:t>
            </a:r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C64885CE-5A72-464C-A675-4AEA666E3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248C02FB-2360-47B8-B0FC-9DA94F4448E6}" type="datetime1">
              <a:rPr lang="en-GB" smtClean="0"/>
              <a:t>11/02/2019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08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4071937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535335C1-5736-449E-B5A3-80EF8EFB92D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684838" y="1645032"/>
            <a:ext cx="5702300" cy="4063354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85281A-363B-4F1C-8128-EA4AF5256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r>
              <a:rPr lang="en-GB"/>
              <a:t>February 13, 2019</a:t>
            </a:r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B0E6362C-AD60-4A3E-B1BD-8ACCD0B3D7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2FD50E71-9559-457E-A012-6FBFE4CFF599}" type="datetime1">
              <a:rPr lang="en-GB" smtClean="0"/>
              <a:t>11/02/2019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11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798513" y="312840"/>
            <a:ext cx="10588625" cy="74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noProof="0" dirty="0"/>
              <a:t>Presentation title</a:t>
            </a:r>
            <a:br>
              <a:rPr lang="en-GB" noProof="0" dirty="0"/>
            </a:br>
            <a:r>
              <a:rPr lang="en-GB" noProof="0" dirty="0"/>
              <a:t>(in cyan)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7200" y="6282000"/>
            <a:ext cx="479938" cy="1556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b="0" baseline="0"/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8512" y="1648207"/>
            <a:ext cx="10588625" cy="406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4 No bullet text 18</a:t>
            </a:r>
          </a:p>
          <a:p>
            <a:pPr lvl="4"/>
            <a:r>
              <a:rPr lang="en-GB" noProof="0" dirty="0"/>
              <a:t>5 </a:t>
            </a:r>
            <a:r>
              <a:rPr lang="en-GB" noProof="0" dirty="0" err="1"/>
              <a:t>Megaheader</a:t>
            </a:r>
            <a:r>
              <a:rPr lang="en-GB" noProof="0" dirty="0"/>
              <a:t> caps 48</a:t>
            </a:r>
          </a:p>
          <a:p>
            <a:pPr lvl="5"/>
            <a:r>
              <a:rPr lang="en-GB" noProof="0" dirty="0"/>
              <a:t>6 Header caps 18</a:t>
            </a:r>
          </a:p>
          <a:p>
            <a:pPr lvl="6"/>
            <a:r>
              <a:rPr lang="en-GB" noProof="0" dirty="0"/>
              <a:t>7 Text 18</a:t>
            </a:r>
          </a:p>
          <a:p>
            <a:pPr lvl="7"/>
            <a:r>
              <a:rPr lang="en-GB" noProof="0" dirty="0"/>
              <a:t>8 Number 16</a:t>
            </a:r>
          </a:p>
          <a:p>
            <a:pPr lvl="8"/>
            <a:r>
              <a:rPr lang="en-GB" noProof="0" dirty="0"/>
              <a:t>9 Letter 16</a:t>
            </a:r>
          </a:p>
          <a:p>
            <a:pPr lvl="8"/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E4955-7821-481C-9AF7-C7D937675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6062" y="6281956"/>
            <a:ext cx="6515101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r>
              <a:rPr lang="en-GB"/>
              <a:t>February 13, 2019</a:t>
            </a:r>
            <a:endParaRPr lang="en-GB" dirty="0"/>
          </a:p>
        </p:txBody>
      </p:sp>
      <p:sp>
        <p:nvSpPr>
          <p:cNvPr id="10" name="Date_DateCustomA">
            <a:extLst>
              <a:ext uri="{FF2B5EF4-FFF2-40B4-BE49-F238E27FC236}">
                <a16:creationId xmlns:a16="http://schemas.microsoft.com/office/drawing/2014/main" id="{ADC3E656-DC3F-4718-B1B2-E5B4B6661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C6C28804-41CF-4785-A5A2-510FBB3C80AA}" type="datetime1">
              <a:rPr lang="en-GB" smtClean="0"/>
              <a:t>11/02/2019</a:t>
            </a:fld>
            <a:endParaRPr lang="da-DK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35459E-96A0-4D48-B1D9-A034EE07E024}"/>
              </a:ext>
            </a:extLst>
          </p:cNvPr>
          <p:cNvGrpSpPr/>
          <p:nvPr userDrawn="1"/>
        </p:nvGrpSpPr>
        <p:grpSpPr>
          <a:xfrm>
            <a:off x="-1972094" y="1634370"/>
            <a:ext cx="1796791" cy="2907588"/>
            <a:chOff x="-1899137" y="-1"/>
            <a:chExt cx="1796791" cy="290758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DF113FF-8BE3-4207-A5C6-F4579EED1B78}"/>
                </a:ext>
              </a:extLst>
            </p:cNvPr>
            <p:cNvGrpSpPr/>
            <p:nvPr userDrawn="1"/>
          </p:nvGrpSpPr>
          <p:grpSpPr>
            <a:xfrm>
              <a:off x="-1899137" y="-1"/>
              <a:ext cx="1796791" cy="2907588"/>
              <a:chOff x="9009867" y="1645032"/>
              <a:chExt cx="2365739" cy="382826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359A05F-1860-4448-A740-55E89B6688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399B32-2EE3-49AE-80A0-6797B01E89E6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6A251040-79B2-4E75-B580-29B9D6CC1B9D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3193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25B3411-6214-4AE2-A1EF-BEE63EC00B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/>
            <a:stretch>
              <a:fillRect/>
            </a:stretch>
          </p:blipFill>
          <p:spPr>
            <a:xfrm>
              <a:off x="-1884053" y="1200637"/>
              <a:ext cx="1418614" cy="144413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038C835D-7A3F-4157-850A-1556A9D8479F}"/>
              </a:ext>
            </a:extLst>
          </p:cNvPr>
          <p:cNvPicPr>
            <a:picLocks noChangeAspect="1"/>
          </p:cNvPicPr>
          <p:nvPr userDrawn="1"/>
        </p:nvPicPr>
        <p:blipFill>
          <a:blip r:embed="rId43"/>
          <a:stretch>
            <a:fillRect/>
          </a:stretch>
        </p:blipFill>
        <p:spPr>
          <a:xfrm>
            <a:off x="798513" y="6159600"/>
            <a:ext cx="2826458" cy="2556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515BF35-693E-4749-821E-5148CED147C8}"/>
              </a:ext>
            </a:extLst>
          </p:cNvPr>
          <p:cNvSpPr/>
          <p:nvPr userDrawn="1"/>
        </p:nvSpPr>
        <p:spPr>
          <a:xfrm>
            <a:off x="2051824" y="6142932"/>
            <a:ext cx="1573147" cy="2722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34" r:id="rId2"/>
    <p:sldLayoutId id="2147483797" r:id="rId3"/>
    <p:sldLayoutId id="2147483748" r:id="rId4"/>
    <p:sldLayoutId id="2147483788" r:id="rId5"/>
    <p:sldLayoutId id="2147483798" r:id="rId6"/>
    <p:sldLayoutId id="2147483737" r:id="rId7"/>
    <p:sldLayoutId id="2147483791" r:id="rId8"/>
    <p:sldLayoutId id="2147483770" r:id="rId9"/>
    <p:sldLayoutId id="2147483792" r:id="rId10"/>
    <p:sldLayoutId id="2147483793" r:id="rId11"/>
    <p:sldLayoutId id="2147483771" r:id="rId12"/>
    <p:sldLayoutId id="2147483795" r:id="rId13"/>
    <p:sldLayoutId id="2147483794" r:id="rId14"/>
    <p:sldLayoutId id="2147483768" r:id="rId15"/>
    <p:sldLayoutId id="2147483773" r:id="rId16"/>
    <p:sldLayoutId id="2147483769" r:id="rId17"/>
    <p:sldLayoutId id="2147483772" r:id="rId18"/>
    <p:sldLayoutId id="2147483774" r:id="rId19"/>
    <p:sldLayoutId id="2147483775" r:id="rId20"/>
    <p:sldLayoutId id="2147483776" r:id="rId21"/>
    <p:sldLayoutId id="2147483796" r:id="rId22"/>
    <p:sldLayoutId id="2147483777" r:id="rId23"/>
    <p:sldLayoutId id="2147483783" r:id="rId24"/>
    <p:sldLayoutId id="2147483782" r:id="rId25"/>
    <p:sldLayoutId id="2147483781" r:id="rId26"/>
    <p:sldLayoutId id="2147483780" r:id="rId27"/>
    <p:sldLayoutId id="2147483779" r:id="rId28"/>
    <p:sldLayoutId id="2147483784" r:id="rId29"/>
    <p:sldLayoutId id="2147483778" r:id="rId30"/>
    <p:sldLayoutId id="2147483785" r:id="rId31"/>
    <p:sldLayoutId id="2147483749" r:id="rId32"/>
    <p:sldLayoutId id="2147483746" r:id="rId33"/>
    <p:sldLayoutId id="2147483787" r:id="rId34"/>
    <p:sldLayoutId id="2147483738" r:id="rId35"/>
    <p:sldLayoutId id="2147483747" r:id="rId36"/>
    <p:sldLayoutId id="2147483799" r:id="rId37"/>
    <p:sldLayoutId id="2147483790" r:id="rId38"/>
    <p:sldLayoutId id="2147483767" r:id="rId39"/>
  </p:sldLayoutIdLst>
  <p:hf hdr="0" dt="0"/>
  <p:txStyles>
    <p:titleStyle>
      <a:lvl1pPr algn="l" defTabSz="457189" rtl="0" eaLnBrk="1" fontAlgn="base" hangingPunct="1">
        <a:spcBef>
          <a:spcPct val="0"/>
        </a:spcBef>
        <a:spcAft>
          <a:spcPct val="0"/>
        </a:spcAft>
        <a:defRPr sz="2400" b="1" kern="1200" cap="all" spc="-50" baseline="0">
          <a:solidFill>
            <a:schemeClr val="tx2"/>
          </a:solidFill>
          <a:latin typeface="Verdana"/>
          <a:ea typeface="Verdana" pitchFamily="34" charset="0"/>
          <a:cs typeface="Verdana" pitchFamily="34" charset="0"/>
        </a:defRPr>
      </a:lvl1pPr>
      <a:lvl2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2pPr>
      <a:lvl3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3pPr>
      <a:lvl4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4pPr>
      <a:lvl5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5pPr>
      <a:lvl6pPr marL="457189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6pPr>
      <a:lvl7pPr marL="914377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7pPr>
      <a:lvl8pPr marL="1371566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8pPr>
      <a:lvl9pPr marL="1828754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9pPr>
    </p:titleStyle>
    <p:bodyStyle>
      <a:lvl1pPr marL="2520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kern="1200" spc="-50" baseline="0">
          <a:solidFill>
            <a:schemeClr val="tx1"/>
          </a:solidFill>
          <a:latin typeface="Verdana"/>
          <a:ea typeface="Verdana" pitchFamily="34" charset="0"/>
          <a:cs typeface="Verdana" pitchFamily="34" charset="0"/>
        </a:defRPr>
      </a:lvl1pPr>
      <a:lvl2pPr marL="6480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6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2pPr>
      <a:lvl3pPr marL="9792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4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3pPr>
      <a:lvl4pPr marL="0" indent="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Arial" panose="020B0604020202020204" pitchFamily="34" charset="0"/>
        <a:buChar char="​"/>
        <a:defRPr sz="18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4pPr>
      <a:lvl5pPr marL="0" indent="0" algn="l" defTabSz="457189" rtl="0" eaLnBrk="1" fontAlgn="base" hangingPunct="1">
        <a:lnSpc>
          <a:spcPct val="80000"/>
        </a:lnSpc>
        <a:spcBef>
          <a:spcPct val="0"/>
        </a:spcBef>
        <a:spcAft>
          <a:spcPts val="1200"/>
        </a:spcAft>
        <a:buFont typeface="Arial" panose="020B0604020202020204" pitchFamily="34" charset="0"/>
        <a:buChar char="​"/>
        <a:defRPr sz="4800" b="1" kern="1200" cap="all" spc="-100" baseline="0">
          <a:solidFill>
            <a:schemeClr val="tx1"/>
          </a:solidFill>
          <a:latin typeface="Verdana"/>
          <a:ea typeface="Verdana" pitchFamily="34" charset="0"/>
          <a:cs typeface="+mn-cs"/>
        </a:defRPr>
      </a:lvl5pPr>
      <a:lvl6pPr marL="0" indent="0" algn="l" defTabSz="457189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​"/>
        <a:defRPr sz="1800" b="1" kern="1200" cap="all" spc="-5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457189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800" i="0" kern="1200" spc="-50">
          <a:solidFill>
            <a:schemeClr val="bg2"/>
          </a:solidFill>
          <a:latin typeface="+mn-lt"/>
          <a:ea typeface="+mn-ea"/>
          <a:cs typeface="+mn-cs"/>
        </a:defRPr>
      </a:lvl7pPr>
      <a:lvl8pPr marL="648000" indent="-252000" algn="l" defTabSz="457189" rtl="0" eaLnBrk="1" latinLnBrk="0" hangingPunct="1">
        <a:spcBef>
          <a:spcPts val="0"/>
        </a:spcBef>
        <a:spcAft>
          <a:spcPts val="1200"/>
        </a:spcAft>
        <a:buClr>
          <a:schemeClr val="bg2"/>
        </a:buClr>
        <a:buFont typeface="+mj-lt"/>
        <a:buAutoNum type="arabicPeriod"/>
        <a:defRPr sz="1600" kern="1200" spc="-50">
          <a:solidFill>
            <a:schemeClr val="tx1"/>
          </a:solidFill>
          <a:latin typeface="+mn-lt"/>
          <a:ea typeface="+mn-ea"/>
          <a:cs typeface="+mn-cs"/>
        </a:defRPr>
      </a:lvl8pPr>
      <a:lvl9pPr marL="648000" indent="-252000" algn="l" defTabSz="457189" rtl="0" eaLnBrk="1" latinLnBrk="0" hangingPunct="1">
        <a:spcBef>
          <a:spcPts val="0"/>
        </a:spcBef>
        <a:spcAft>
          <a:spcPts val="1200"/>
        </a:spcAft>
        <a:buClr>
          <a:schemeClr val="bg2"/>
        </a:buClr>
        <a:buFont typeface="+mj-lt"/>
        <a:buAutoNum type="alphaUcPeriod"/>
        <a:defRPr sz="1600" kern="1200" spc="-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659" userDrawn="1">
          <p15:clr>
            <a:srgbClr val="F26B43"/>
          </p15:clr>
        </p15:guide>
        <p15:guide id="2" pos="7173" userDrawn="1">
          <p15:clr>
            <a:srgbClr val="F26B43"/>
          </p15:clr>
        </p15:guide>
        <p15:guide id="3" orient="horz" pos="1036" userDrawn="1">
          <p15:clr>
            <a:srgbClr val="F26B43"/>
          </p15:clr>
        </p15:guide>
        <p15:guide id="4" orient="horz" pos="3595" userDrawn="1">
          <p15:clr>
            <a:srgbClr val="F26B43"/>
          </p15:clr>
        </p15:guide>
        <p15:guide id="5" pos="6146" userDrawn="1">
          <p15:clr>
            <a:srgbClr val="F26B43"/>
          </p15:clr>
        </p15:guide>
        <p15:guide id="6" pos="5633" userDrawn="1">
          <p15:clr>
            <a:srgbClr val="F26B43"/>
          </p15:clr>
        </p15:guide>
        <p15:guide id="7" pos="5120" userDrawn="1">
          <p15:clr>
            <a:srgbClr val="F26B43"/>
          </p15:clr>
        </p15:guide>
        <p15:guide id="8" pos="4607" userDrawn="1">
          <p15:clr>
            <a:srgbClr val="F26B43"/>
          </p15:clr>
        </p15:guide>
        <p15:guide id="9" pos="4094" userDrawn="1">
          <p15:clr>
            <a:srgbClr val="F26B43"/>
          </p15:clr>
        </p15:guide>
        <p15:guide id="10" pos="3581" userDrawn="1">
          <p15:clr>
            <a:srgbClr val="F26B43"/>
          </p15:clr>
        </p15:guide>
        <p15:guide id="11" pos="3068" userDrawn="1">
          <p15:clr>
            <a:srgbClr val="F26B43"/>
          </p15:clr>
        </p15:guide>
        <p15:guide id="12" pos="2555" userDrawn="1">
          <p15:clr>
            <a:srgbClr val="F26B43"/>
          </p15:clr>
        </p15:guide>
        <p15:guide id="13" pos="2042" userDrawn="1">
          <p15:clr>
            <a:srgbClr val="F26B43"/>
          </p15:clr>
        </p15:guide>
        <p15:guide id="14" pos="1529" userDrawn="1">
          <p15:clr>
            <a:srgbClr val="F26B43"/>
          </p15:clr>
        </p15:guide>
        <p15:guide id="15" pos="1016" userDrawn="1">
          <p15:clr>
            <a:srgbClr val="F26B43"/>
          </p15:clr>
        </p15:guide>
        <p15:guide id="16" pos="5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0.bin"/><Relationship Id="rId4" Type="http://schemas.openxmlformats.org/officeDocument/2006/relationships/image" Target="../media/image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2.bin"/><Relationship Id="rId4" Type="http://schemas.openxmlformats.org/officeDocument/2006/relationships/image" Target="../media/image1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5.bin"/><Relationship Id="rId5" Type="http://schemas.openxmlformats.org/officeDocument/2006/relationships/image" Target="../media/image14.bin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8.bin"/><Relationship Id="rId5" Type="http://schemas.openxmlformats.org/officeDocument/2006/relationships/image" Target="../media/image17.bin"/><Relationship Id="rId4" Type="http://schemas.openxmlformats.org/officeDocument/2006/relationships/image" Target="../media/image16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D_PresentationTitle">
            <a:extLst>
              <a:ext uri="{FF2B5EF4-FFF2-40B4-BE49-F238E27FC236}">
                <a16:creationId xmlns:a16="http://schemas.microsoft.com/office/drawing/2014/main" id="{762559F4-64D2-4777-B4A2-5B4FAFFDC7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/>
              <a:t>Community Emissions Reduction Program</a:t>
            </a:r>
          </a:p>
        </p:txBody>
      </p:sp>
      <p:sp>
        <p:nvSpPr>
          <p:cNvPr id="3" name="FLD_PresentationTitle_2">
            <a:extLst>
              <a:ext uri="{FF2B5EF4-FFF2-40B4-BE49-F238E27FC236}">
                <a16:creationId xmlns:a16="http://schemas.microsoft.com/office/drawing/2014/main" id="{2264CFE6-C3E4-4051-923B-0978D381C4F7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798513" y="1652928"/>
            <a:ext cx="9772652" cy="1254562"/>
          </a:xfrm>
        </p:spPr>
        <p:txBody>
          <a:bodyPr/>
          <a:lstStyle/>
          <a:p>
            <a:r>
              <a:rPr lang="en-GB" sz="4000" dirty="0"/>
              <a:t>Introduction to Strategies</a:t>
            </a:r>
          </a:p>
        </p:txBody>
      </p:sp>
      <p:sp>
        <p:nvSpPr>
          <p:cNvPr id="4" name="FLD_PresentationSubtitle">
            <a:extLst>
              <a:ext uri="{FF2B5EF4-FFF2-40B4-BE49-F238E27FC236}">
                <a16:creationId xmlns:a16="http://schemas.microsoft.com/office/drawing/2014/main" id="{AE283122-DAAA-4E85-87A4-5FF46F4B8A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El Centro-Heber-Calexico Corridor</a:t>
            </a:r>
            <a:br>
              <a:rPr lang="en-GB" dirty="0"/>
            </a:br>
            <a:r>
              <a:rPr lang="en-GB" dirty="0"/>
              <a:t>Community Steering Committee Meeting #5</a:t>
            </a:r>
          </a:p>
          <a:p>
            <a:r>
              <a:rPr lang="en-GB" dirty="0"/>
              <a:t>February 13, 2019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2566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B485A-2197-4491-BBBA-DEE7EC4BA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Community Nomination overview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5FF242-C77D-4DAA-80FB-4BBD04B9C2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24" t="26525" r="36933" b="30057"/>
          <a:stretch/>
        </p:blipFill>
        <p:spPr>
          <a:xfrm>
            <a:off x="988085" y="1394584"/>
            <a:ext cx="4991805" cy="47136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0AF922-D14E-4D0E-9368-3F18707F3819}"/>
              </a:ext>
            </a:extLst>
          </p:cNvPr>
          <p:cNvSpPr txBox="1"/>
          <p:nvPr/>
        </p:nvSpPr>
        <p:spPr bwMode="auto">
          <a:xfrm>
            <a:off x="6804438" y="1535816"/>
            <a:ext cx="439789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457200" rtl="0" eaLnBrk="0" fontAlgn="base" latinLnBrk="0" hangingPunct="0">
              <a:spcBef>
                <a:spcPct val="0"/>
              </a:spcBef>
              <a:buClrTx/>
              <a:buSzTx/>
              <a:tabLst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El Centro-Heber-Calexico Corridor</a:t>
            </a:r>
            <a:br>
              <a:rPr lang="en-US" sz="2000" b="1" spc="0" dirty="0">
                <a:solidFill>
                  <a:schemeClr val="accent4"/>
                </a:solidFill>
              </a:rPr>
            </a:br>
            <a:r>
              <a:rPr lang="en-US" sz="1600" b="1" spc="0" dirty="0">
                <a:solidFill>
                  <a:schemeClr val="accent4"/>
                </a:solidFill>
              </a:rPr>
              <a:t>Year 1 Community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A858AB5-3A84-4100-B366-01B477963562}"/>
              </a:ext>
            </a:extLst>
          </p:cNvPr>
          <p:cNvSpPr/>
          <p:nvPr/>
        </p:nvSpPr>
        <p:spPr>
          <a:xfrm>
            <a:off x="6972478" y="3301940"/>
            <a:ext cx="1595535" cy="16002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Community Monitoring Plan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0754DAC-4489-4944-A18F-801327DC1F47}"/>
              </a:ext>
            </a:extLst>
          </p:cNvPr>
          <p:cNvSpPr/>
          <p:nvPr/>
        </p:nvSpPr>
        <p:spPr>
          <a:xfrm>
            <a:off x="9270892" y="3301940"/>
            <a:ext cx="1600200" cy="1600200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Community Emissions Reduction Program</a:t>
            </a:r>
          </a:p>
        </p:txBody>
      </p:sp>
      <p:sp>
        <p:nvSpPr>
          <p:cNvPr id="17" name="Arrow: Curved Up 16">
            <a:extLst>
              <a:ext uri="{FF2B5EF4-FFF2-40B4-BE49-F238E27FC236}">
                <a16:creationId xmlns:a16="http://schemas.microsoft.com/office/drawing/2014/main" id="{D35AC22D-70BF-42A6-8C28-EB7D3D6A36D8}"/>
              </a:ext>
            </a:extLst>
          </p:cNvPr>
          <p:cNvSpPr/>
          <p:nvPr/>
        </p:nvSpPr>
        <p:spPr>
          <a:xfrm>
            <a:off x="8036125" y="5034835"/>
            <a:ext cx="1934517" cy="615820"/>
          </a:xfrm>
          <a:prstGeom prst="curvedUp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Arrow: Curved Up 17">
            <a:extLst>
              <a:ext uri="{FF2B5EF4-FFF2-40B4-BE49-F238E27FC236}">
                <a16:creationId xmlns:a16="http://schemas.microsoft.com/office/drawing/2014/main" id="{470FD879-5D05-4DB3-A475-48F6F75C30A5}"/>
              </a:ext>
            </a:extLst>
          </p:cNvPr>
          <p:cNvSpPr/>
          <p:nvPr/>
        </p:nvSpPr>
        <p:spPr>
          <a:xfrm rot="10800000">
            <a:off x="7946904" y="2553425"/>
            <a:ext cx="1934517" cy="615820"/>
          </a:xfrm>
          <a:prstGeom prst="curvedUp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625CFC-29F3-4E18-BDAE-783346BFF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February 13, 2019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09D5CB-AF30-4C22-9C02-D0513AA1DB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2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7021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B485A-2197-4491-BBBA-DEE7EC4BA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Community Emissions Reduction Program</a:t>
            </a:r>
            <a:br>
              <a:rPr lang="en-GB" dirty="0"/>
            </a:br>
            <a:r>
              <a:rPr lang="en-GB" dirty="0"/>
              <a:t>Required Elements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F57CE1-AB42-4D6A-94B9-E4B5D3449A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45" t="23744" r="36571" b="31885"/>
          <a:stretch/>
        </p:blipFill>
        <p:spPr>
          <a:xfrm>
            <a:off x="568713" y="1617623"/>
            <a:ext cx="4806175" cy="430446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EE631ED-3E42-44F4-B431-453B6053DC52}"/>
              </a:ext>
            </a:extLst>
          </p:cNvPr>
          <p:cNvSpPr/>
          <p:nvPr/>
        </p:nvSpPr>
        <p:spPr>
          <a:xfrm rot="18769657">
            <a:off x="3719142" y="4651933"/>
            <a:ext cx="971904" cy="276163"/>
          </a:xfrm>
          <a:prstGeom prst="roundRect">
            <a:avLst/>
          </a:prstGeom>
          <a:noFill/>
          <a:ln w="25400">
            <a:solidFill>
              <a:schemeClr val="accent4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D99E31-01B0-4AC8-A272-65C67E95DB8A}"/>
              </a:ext>
            </a:extLst>
          </p:cNvPr>
          <p:cNvSpPr txBox="1"/>
          <p:nvPr/>
        </p:nvSpPr>
        <p:spPr bwMode="auto">
          <a:xfrm>
            <a:off x="6478857" y="1929161"/>
            <a:ext cx="460545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457200" rtl="0" eaLnBrk="0" fontAlgn="base" latinLnBrk="0" hangingPunct="0">
              <a:spcBef>
                <a:spcPct val="0"/>
              </a:spcBef>
              <a:buClrTx/>
              <a:buSzTx/>
              <a:tabLst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“Community emissions reduction programs should include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new strategies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 to address air pollution from stationary, mobile, and area-wide sources that contribute to the cumulative emissions and exposure burden.”</a:t>
            </a:r>
          </a:p>
          <a:p>
            <a:pPr marR="0" algn="l" defTabSz="457200" rtl="0" eaLnBrk="0" fontAlgn="base" latinLnBrk="0" hangingPunct="0">
              <a:spcBef>
                <a:spcPct val="0"/>
              </a:spcBef>
              <a:buClrTx/>
              <a:buSzTx/>
              <a:tabLst/>
            </a:pPr>
            <a:r>
              <a:rPr lang="en-US" sz="2400" spc="0" dirty="0"/>
              <a:t>- CARB Blueprint, Appendix 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EE5EFC-235F-4877-9E07-03D65403E2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February 13, 2019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CF9E6-6498-4231-A04D-078D143B7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3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028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B485A-2197-4491-BBBA-DEE7EC4BA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C9DC9-8466-44E5-8C69-8DC424521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004" y="4873082"/>
            <a:ext cx="10428132" cy="991421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Emission Reduction</a:t>
            </a:r>
            <a:r>
              <a:rPr lang="en-GB" dirty="0"/>
              <a:t>: Decrease in the amount of pollutants discharged from a specific source (e.g., a tailpipe or facility stack)</a:t>
            </a:r>
          </a:p>
          <a:p>
            <a:pPr marL="0" indent="0">
              <a:buNone/>
            </a:pPr>
            <a:r>
              <a:rPr lang="en-GB" b="1" dirty="0"/>
              <a:t>Exposure Reduction</a:t>
            </a:r>
            <a:r>
              <a:rPr lang="en-GB" dirty="0"/>
              <a:t>: Decrease in the amount of pollutants that people inhale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17DC56-971D-408C-8847-E4AEFC806382}"/>
              </a:ext>
            </a:extLst>
          </p:cNvPr>
          <p:cNvSpPr/>
          <p:nvPr/>
        </p:nvSpPr>
        <p:spPr>
          <a:xfrm>
            <a:off x="959005" y="1349299"/>
            <a:ext cx="4527395" cy="3144643"/>
          </a:xfrm>
          <a:prstGeom prst="rect">
            <a:avLst/>
          </a:prstGeom>
          <a:solidFill>
            <a:schemeClr val="accent4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Regulations / Policies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Enforcement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Incentives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Outreach &amp; Education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3488CA-C3D7-4DD9-97DD-BEF67C1B8C20}"/>
              </a:ext>
            </a:extLst>
          </p:cNvPr>
          <p:cNvSpPr/>
          <p:nvPr/>
        </p:nvSpPr>
        <p:spPr>
          <a:xfrm>
            <a:off x="6704014" y="1349299"/>
            <a:ext cx="4527395" cy="3144643"/>
          </a:xfrm>
          <a:prstGeom prst="rect">
            <a:avLst/>
          </a:prstGeom>
          <a:solidFill>
            <a:schemeClr val="bg2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Exposure Reduction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Public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Collaborations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0B52B1-7048-46A9-AC88-05399E7457ED}"/>
              </a:ext>
            </a:extLst>
          </p:cNvPr>
          <p:cNvSpPr/>
          <p:nvPr/>
        </p:nvSpPr>
        <p:spPr>
          <a:xfrm>
            <a:off x="959004" y="1349299"/>
            <a:ext cx="4527395" cy="1103969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Emission Reduction Strategies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2F8FBD-BA98-4D82-955D-D07BBD4047C9}"/>
              </a:ext>
            </a:extLst>
          </p:cNvPr>
          <p:cNvSpPr/>
          <p:nvPr/>
        </p:nvSpPr>
        <p:spPr>
          <a:xfrm>
            <a:off x="6704013" y="1349298"/>
            <a:ext cx="4527395" cy="1103969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Complementary Strategies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0F386-A340-4B7C-8EC8-46187C637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February 13, 2019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60F53B-EC9B-415C-A3DB-E4ABFCBB4E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4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9281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B485A-2197-4491-BBBA-DEE7EC4BA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EmissioN Reduction Strategies</a:t>
            </a:r>
            <a:br>
              <a:rPr lang="en-GB" dirty="0"/>
            </a:br>
            <a:r>
              <a:rPr lang="en-GB" dirty="0">
                <a:solidFill>
                  <a:schemeClr val="accent4"/>
                </a:solidFill>
              </a:rPr>
              <a:t>Regulations and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C9DC9-8466-44E5-8C69-8DC424521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3" y="1645033"/>
            <a:ext cx="7085400" cy="4063354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Examples:</a:t>
            </a:r>
          </a:p>
          <a:p>
            <a:r>
              <a:rPr lang="en-GB" dirty="0"/>
              <a:t>Rule 420 (Beef Feedlots)</a:t>
            </a:r>
          </a:p>
          <a:p>
            <a:r>
              <a:rPr lang="en-GB" dirty="0"/>
              <a:t>Rule 701 and Policy 34 (Agricultural Burning)</a:t>
            </a:r>
          </a:p>
          <a:p>
            <a:r>
              <a:rPr lang="en-GB" dirty="0"/>
              <a:t>Rule 805 (Paved and Unpaved Roads)</a:t>
            </a:r>
          </a:p>
          <a:p>
            <a:pPr marL="0" indent="0">
              <a:buNone/>
            </a:pPr>
            <a:r>
              <a:rPr lang="en-GB" b="1" dirty="0"/>
              <a:t>Pros:</a:t>
            </a:r>
          </a:p>
          <a:p>
            <a:r>
              <a:rPr lang="en-GB" dirty="0"/>
              <a:t>Applies to all applicable facilities/activities of that type in Imperial County</a:t>
            </a:r>
          </a:p>
          <a:p>
            <a:r>
              <a:rPr lang="en-GB" dirty="0"/>
              <a:t>Permanent emissions reductions</a:t>
            </a:r>
          </a:p>
          <a:p>
            <a:r>
              <a:rPr lang="en-GB" dirty="0"/>
              <a:t>Enforceable</a:t>
            </a:r>
          </a:p>
          <a:p>
            <a:pPr marL="0" indent="0">
              <a:buNone/>
            </a:pPr>
            <a:r>
              <a:rPr lang="en-GB" b="1" dirty="0"/>
              <a:t>Cons:</a:t>
            </a:r>
          </a:p>
          <a:p>
            <a:r>
              <a:rPr lang="en-GB" dirty="0"/>
              <a:t>Lengthy process (i.e., emission reductions may take time)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17EEDD4-85EA-42E0-910F-1BA52AA06E83}"/>
              </a:ext>
            </a:extLst>
          </p:cNvPr>
          <p:cNvSpPr/>
          <p:nvPr/>
        </p:nvSpPr>
        <p:spPr>
          <a:xfrm>
            <a:off x="2531326" y="2408663"/>
            <a:ext cx="3479181" cy="468352"/>
          </a:xfrm>
          <a:prstGeom prst="roundRect">
            <a:avLst/>
          </a:prstGeom>
          <a:noFill/>
          <a:ln w="19050">
            <a:solidFill>
              <a:schemeClr val="accent4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156255-11DF-46EE-BF4F-FB4AD5867985}"/>
              </a:ext>
            </a:extLst>
          </p:cNvPr>
          <p:cNvSpPr txBox="1"/>
          <p:nvPr/>
        </p:nvSpPr>
        <p:spPr bwMode="auto">
          <a:xfrm>
            <a:off x="5000006" y="1780627"/>
            <a:ext cx="218563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457200" rtl="0" eaLnBrk="0" fontAlgn="base" latinLnBrk="0" hangingPunct="0">
              <a:spcBef>
                <a:spcPct val="0"/>
              </a:spcBef>
              <a:buClrTx/>
              <a:buSzTx/>
              <a:tabLst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Presentation later this evening!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965E8C-D643-4C34-A402-883B19A52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4725" y="1888844"/>
            <a:ext cx="1828800" cy="1820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883EDF-BB1B-4C00-9867-83934F89FC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4703" y="3676710"/>
            <a:ext cx="1463040" cy="218802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5C9DD6-E693-4CE2-8107-D49F6B7CB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February 13, 2019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F54BA4-4F5C-4562-B90A-6092E29A2A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5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468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B485A-2197-4491-BBBA-DEE7EC4BA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EmissioN Reduction Strategies</a:t>
            </a:r>
            <a:br>
              <a:rPr lang="en-GB" dirty="0"/>
            </a:br>
            <a:r>
              <a:rPr lang="en-GB" dirty="0">
                <a:solidFill>
                  <a:schemeClr val="accent4"/>
                </a:solidFill>
              </a:rPr>
              <a:t>enforcement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C9DC9-8466-44E5-8C69-8DC424521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Examples:</a:t>
            </a:r>
          </a:p>
          <a:p>
            <a:r>
              <a:rPr lang="en-GB" dirty="0"/>
              <a:t>Facility inspections</a:t>
            </a:r>
          </a:p>
          <a:p>
            <a:r>
              <a:rPr lang="en-GB" dirty="0"/>
              <a:t>Complaint follow-ups</a:t>
            </a:r>
          </a:p>
          <a:p>
            <a:pPr marL="0" indent="0">
              <a:buNone/>
            </a:pPr>
            <a:r>
              <a:rPr lang="en-GB" b="1" dirty="0"/>
              <a:t>Pros:</a:t>
            </a:r>
          </a:p>
          <a:p>
            <a:r>
              <a:rPr lang="en-GB" dirty="0"/>
              <a:t>Leads to increase compliance with rules</a:t>
            </a:r>
          </a:p>
          <a:p>
            <a:r>
              <a:rPr lang="en-GB" dirty="0"/>
              <a:t>Identifies violations and leads to corrective actions</a:t>
            </a:r>
          </a:p>
          <a:p>
            <a:pPr marL="0" indent="0">
              <a:buNone/>
            </a:pPr>
            <a:r>
              <a:rPr lang="en-GB" b="1" dirty="0"/>
              <a:t>Cons:</a:t>
            </a:r>
          </a:p>
          <a:p>
            <a:r>
              <a:rPr lang="en-GB" dirty="0"/>
              <a:t>Only applies to existing rules and permit conditions</a:t>
            </a:r>
          </a:p>
          <a:p>
            <a:r>
              <a:rPr lang="en-GB" dirty="0"/>
              <a:t>Can be expensive and time-intensive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CAC243-6CBD-40D3-8B69-9551636F777A}"/>
              </a:ext>
            </a:extLst>
          </p:cNvPr>
          <p:cNvSpPr txBox="1"/>
          <p:nvPr/>
        </p:nvSpPr>
        <p:spPr bwMode="auto">
          <a:xfrm>
            <a:off x="3550347" y="2081709"/>
            <a:ext cx="218563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457200" rtl="0" eaLnBrk="0" fontAlgn="base" latinLnBrk="0" hangingPunct="0">
              <a:spcBef>
                <a:spcPct val="0"/>
              </a:spcBef>
              <a:buClrTx/>
              <a:buSzTx/>
              <a:tabLst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Presentation next month!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207D22-09E9-4F14-9171-B8702CCC9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0425" y="1675149"/>
            <a:ext cx="2057400" cy="20339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8CB212-6DD3-4FB8-B775-656F31DEA6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8337" y="3888133"/>
            <a:ext cx="1828800" cy="182025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CE5DB-1509-4640-8B1B-C43D337D51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February 13, 2019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DF32A-4A29-4268-A4EF-CF29853563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6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778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B485A-2197-4491-BBBA-DEE7EC4BA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EmissioN Reduction Strategies</a:t>
            </a:r>
            <a:br>
              <a:rPr lang="en-GB" dirty="0"/>
            </a:br>
            <a:r>
              <a:rPr lang="en-GB" dirty="0">
                <a:solidFill>
                  <a:schemeClr val="accent4"/>
                </a:solidFill>
              </a:rPr>
              <a:t>INCENTIVES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C9DC9-8466-44E5-8C69-8DC424521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2" y="1645033"/>
            <a:ext cx="6617049" cy="4063354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Examples:</a:t>
            </a:r>
          </a:p>
          <a:p>
            <a:r>
              <a:rPr lang="en-GB" dirty="0"/>
              <a:t>Carl Moyer program</a:t>
            </a:r>
          </a:p>
          <a:p>
            <a:r>
              <a:rPr lang="en-GB" dirty="0"/>
              <a:t>School Bus Zero-Emission Replacement Projects</a:t>
            </a:r>
          </a:p>
          <a:p>
            <a:pPr marL="0" indent="0">
              <a:buNone/>
            </a:pPr>
            <a:r>
              <a:rPr lang="en-GB" b="1" dirty="0"/>
              <a:t>Pros:</a:t>
            </a:r>
          </a:p>
          <a:p>
            <a:r>
              <a:rPr lang="en-GB" dirty="0"/>
              <a:t>Can get equipment that is cleaner than what regulation requires</a:t>
            </a:r>
          </a:p>
          <a:p>
            <a:r>
              <a:rPr lang="en-GB" dirty="0"/>
              <a:t>Relatively fast</a:t>
            </a:r>
          </a:p>
          <a:p>
            <a:pPr marL="0" indent="0">
              <a:buNone/>
            </a:pPr>
            <a:r>
              <a:rPr lang="en-GB" b="1" dirty="0"/>
              <a:t>Cons:</a:t>
            </a:r>
          </a:p>
          <a:p>
            <a:r>
              <a:rPr lang="en-GB" dirty="0"/>
              <a:t>Requires dedicated funding</a:t>
            </a:r>
          </a:p>
          <a:p>
            <a:r>
              <a:rPr lang="en-GB" dirty="0"/>
              <a:t>Funding can be competitive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CAC243-6CBD-40D3-8B69-9551636F777A}"/>
              </a:ext>
            </a:extLst>
          </p:cNvPr>
          <p:cNvSpPr txBox="1"/>
          <p:nvPr/>
        </p:nvSpPr>
        <p:spPr bwMode="auto">
          <a:xfrm>
            <a:off x="3829197" y="1784195"/>
            <a:ext cx="248108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457200" rtl="0" eaLnBrk="0" fontAlgn="base" latinLnBrk="0" hangingPunct="0">
              <a:spcBef>
                <a:spcPct val="0"/>
              </a:spcBef>
              <a:buClrTx/>
              <a:buSzTx/>
              <a:tabLst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Discussed during SCM #2 in December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1AFDBF-CC4B-485C-9AB0-77EC71F420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093" y="1645033"/>
            <a:ext cx="3864371" cy="21822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275BAB-CE63-4C50-9E06-FE9933B21B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6093" y="4092014"/>
            <a:ext cx="1600200" cy="15927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FDAFFD-1592-467C-8D4C-EBF5C0A934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7424" y="4092014"/>
            <a:ext cx="1463040" cy="145620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9E09D-9A90-40B8-BA33-C1812873CA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February 13, 2019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21CE0D-F848-4CC0-8686-9CC0279D44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7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9830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B485A-2197-4491-BBBA-DEE7EC4BA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Strategies</a:t>
            </a:r>
            <a:br>
              <a:rPr lang="en-GB" dirty="0"/>
            </a:b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724E75-91CA-4F8B-BE89-E6AF91F2B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4" y="1489225"/>
            <a:ext cx="6241114" cy="4063354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accent4"/>
                </a:solidFill>
              </a:rPr>
              <a:t>OUTREACH AND EDUCATION</a:t>
            </a:r>
          </a:p>
          <a:p>
            <a:r>
              <a:rPr lang="en-GB" dirty="0"/>
              <a:t>Engage stakeholders who can help reduce emissions</a:t>
            </a:r>
          </a:p>
          <a:p>
            <a:r>
              <a:rPr lang="en-GB" dirty="0"/>
              <a:t>Increase access to data and provide education on what that data means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4"/>
                </a:solidFill>
              </a:rPr>
              <a:t>EXPOSURE REDUCTION</a:t>
            </a:r>
          </a:p>
          <a:p>
            <a:r>
              <a:rPr lang="en-GB" dirty="0"/>
              <a:t>Install air filtration systems</a:t>
            </a:r>
          </a:p>
          <a:p>
            <a:r>
              <a:rPr lang="en-GB" dirty="0"/>
              <a:t>Plant vegetative barriers, create buffer zones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4"/>
                </a:solidFill>
              </a:rPr>
              <a:t>MONITORING</a:t>
            </a:r>
          </a:p>
          <a:p>
            <a:r>
              <a:rPr lang="en-GB" dirty="0"/>
              <a:t>Collect </a:t>
            </a:r>
            <a:r>
              <a:rPr lang="en-GB" dirty="0" err="1"/>
              <a:t>neighborhood</a:t>
            </a:r>
            <a:r>
              <a:rPr lang="en-GB" dirty="0"/>
              <a:t>-level data</a:t>
            </a:r>
          </a:p>
          <a:p>
            <a:r>
              <a:rPr lang="en-GB" dirty="0"/>
              <a:t>Identify hot spots</a:t>
            </a:r>
          </a:p>
          <a:p>
            <a:r>
              <a:rPr lang="en-GB" dirty="0"/>
              <a:t>Track progress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E649EE-6F8E-4CF9-8026-609A624CC446}"/>
              </a:ext>
            </a:extLst>
          </p:cNvPr>
          <p:cNvSpPr txBox="1"/>
          <p:nvPr/>
        </p:nvSpPr>
        <p:spPr bwMode="auto">
          <a:xfrm>
            <a:off x="4536543" y="5100740"/>
            <a:ext cx="218563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457200" rtl="0" eaLnBrk="0" fontAlgn="base" latinLnBrk="0" hangingPunct="0">
              <a:spcBef>
                <a:spcPct val="0"/>
              </a:spcBef>
              <a:buClrTx/>
              <a:buSzTx/>
              <a:tabLst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Addressed in the Community Monitoring Plan!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241481D-E5E2-4915-91E2-18B77754C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877" y="1784296"/>
            <a:ext cx="914400" cy="9132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BC1A82F-C280-4E68-9068-B6E35EF0E2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3611" y="4689648"/>
            <a:ext cx="914400" cy="9101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28489D-5A47-4979-AEBB-565F8211C9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7348" y="3113035"/>
            <a:ext cx="914400" cy="91012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BB2096-F98C-4CAC-BCB8-F502E444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February 13, 2019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4356B-0C18-49B6-85A1-E8AF779499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8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6816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65A8E2-98D7-483C-B904-8F3248953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CD1AE7-73F0-4CAB-AE10-BC19726CA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February 13, 2019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F3714C-92B2-4C87-A2C2-FD6BD1A58A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80027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83755936313777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83755936313777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83755936313777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83755936313777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83755936313777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83755936313777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83755936313777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837559363137773"/>
</p:tagLst>
</file>

<file path=ppt/theme/theme1.xml><?xml version="1.0" encoding="utf-8"?>
<a:theme xmlns:a="http://schemas.openxmlformats.org/drawingml/2006/main" name="Blank">
  <a:themeElements>
    <a:clrScheme name="Ramboll">
      <a:dk1>
        <a:srgbClr val="333333"/>
      </a:dk1>
      <a:lt1>
        <a:srgbClr val="FFFFFF"/>
      </a:lt1>
      <a:dk2>
        <a:srgbClr val="009DF0"/>
      </a:dk2>
      <a:lt2>
        <a:srgbClr val="797766"/>
      </a:lt2>
      <a:accent1>
        <a:srgbClr val="ADDDFF"/>
      </a:accent1>
      <a:accent2>
        <a:srgbClr val="3AA551"/>
      </a:accent2>
      <a:accent3>
        <a:srgbClr val="A8D100"/>
      </a:accent3>
      <a:accent4>
        <a:srgbClr val="C40079"/>
      </a:accent4>
      <a:accent5>
        <a:srgbClr val="C63418"/>
      </a:accent5>
      <a:accent6>
        <a:srgbClr val="D0CFC9"/>
      </a:accent6>
      <a:hlink>
        <a:srgbClr val="009DF0"/>
      </a:hlink>
      <a:folHlink>
        <a:srgbClr val="ADDDF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R="0" algn="l" defTabSz="457200" rtl="0" eaLnBrk="0" fontAlgn="base" latinLnBrk="0" hangingPunct="0">
          <a:spcBef>
            <a:spcPct val="0"/>
          </a:spcBef>
          <a:buClrTx/>
          <a:buSzTx/>
          <a:tabLst/>
          <a:defRPr kumimoji="0" sz="1800" b="0" i="0" u="none" strike="noStrike" kern="1200" cap="none" spc="0" normalizeH="0" baseline="0" noProof="0" dirty="0" err="1" smtClean="0">
            <a:ln>
              <a:noFill/>
            </a:ln>
            <a:solidFill>
              <a:schemeClr val="tx1"/>
            </a:solidFill>
            <a:effectLst/>
            <a:uLnTx/>
            <a:uFillTx/>
            <a:latin typeface="Verdana"/>
            <a:ea typeface="Verdana" pitchFamily="34" charset="0"/>
            <a:cs typeface="Verdana" pitchFamily="34" charset="0"/>
          </a:defRPr>
        </a:defPPr>
      </a:lstStyle>
    </a:txDef>
  </a:objectDefaults>
  <a:extraClrSchemeLst/>
  <a:custClrLst>
    <a:custClr name="Black">
      <a:srgbClr val="333333"/>
    </a:custClr>
    <a:custClr name="Dark Grey">
      <a:srgbClr val="797766"/>
    </a:custClr>
    <a:custClr name="Cyan">
      <a:srgbClr val="009DF0"/>
    </a:custClr>
    <a:custClr name="Light Blue">
      <a:srgbClr val="ADDDFF"/>
    </a:custClr>
    <a:custClr name="Green">
      <a:srgbClr val="3AA551"/>
    </a:custClr>
    <a:custClr name="Lime Green">
      <a:srgbClr val="A8D100"/>
    </a:custClr>
    <a:custClr name="Magenta">
      <a:srgbClr val="C40079"/>
    </a:custClr>
    <a:custClr name="Warm Red">
      <a:srgbClr val="C63418"/>
    </a:custClr>
    <a:custClr name="Light Grey">
      <a:srgbClr val="D0CFC9"/>
    </a:custClr>
    <a:custClr name="Dark Blue">
      <a:srgbClr val="006FAD"/>
    </a:custClr>
    <a:custClr name="White">
      <a:srgbClr val="FFFFFF"/>
    </a:custClr>
    <a:custClr name="65% Dark Grey">
      <a:srgbClr val="A8A69B"/>
    </a:custClr>
    <a:custClr name="65% Cyan">
      <a:srgbClr val="59BFF5"/>
    </a:custClr>
    <a:custClr name="65% Light Blue">
      <a:srgbClr val="CAE9FF"/>
    </a:custClr>
    <a:custClr name="65% Green">
      <a:srgbClr val="7FC48E"/>
    </a:custClr>
    <a:custClr name="65% Lime Green">
      <a:srgbClr val="C6E159"/>
    </a:custClr>
    <a:custClr name="65% Magenta">
      <a:srgbClr val="D959A8"/>
    </a:custClr>
    <a:custClr name="65% Warm Red">
      <a:srgbClr val="DA7B69"/>
    </a:custClr>
    <a:custClr name="65% Light Grey">
      <a:srgbClr val="E0E0DC"/>
    </a:custClr>
    <a:custClr name="65% Dark Blue">
      <a:srgbClr val="59A1CA"/>
    </a:custClr>
    <a:custClr name="White">
      <a:srgbClr val="FFFFFF"/>
    </a:custClr>
    <a:custClr name="30% Dark Grey">
      <a:srgbClr val="D7D6D1"/>
    </a:custClr>
    <a:custClr name="30% Cyan">
      <a:srgbClr val="B2E1FA"/>
    </a:custClr>
    <a:custClr name="30% Light Blue">
      <a:srgbClr val="E6F5FF"/>
    </a:custClr>
    <a:custClr name="30% Green">
      <a:srgbClr val="C4E4CA"/>
    </a:custClr>
    <a:custClr name="30% Lime Green">
      <a:srgbClr val="E5F1B2"/>
    </a:custClr>
    <a:custClr name="30% Magenta">
      <a:srgbClr val="EDB2D7"/>
    </a:custClr>
    <a:custClr name="30% Warm Red">
      <a:srgbClr val="EEC2B9"/>
    </a:custClr>
    <a:custClr name="30% Light Grey">
      <a:srgbClr val="F6F6F4"/>
    </a:custClr>
    <a:custClr name="30% Dark Blue">
      <a:srgbClr val="B2D4E6"/>
    </a:custClr>
  </a:custClrLst>
  <a:extLst>
    <a:ext uri="{05A4C25C-085E-4340-85A3-A5531E510DB2}">
      <thm15:themeFamily xmlns:thm15="http://schemas.microsoft.com/office/thememl/2012/main" name="Ramboll Template MIK adjustments.potx" id="{8AF8F9E4-DE39-4C2B-85B6-4A5686C9C8EC}" vid="{89A0920C-1F3F-4FDF-B731-81363685CBD0}"/>
    </a:ext>
  </a:extLst>
</a:theme>
</file>

<file path=ppt/theme/theme2.xml><?xml version="1.0" encoding="utf-8"?>
<a:theme xmlns:a="http://schemas.openxmlformats.org/drawingml/2006/main" name="Office Theme">
  <a:themeElements>
    <a:clrScheme name="Ramboll">
      <a:dk1>
        <a:sysClr val="windowText" lastClr="000000"/>
      </a:dk1>
      <a:lt1>
        <a:sysClr val="window" lastClr="FFFFFF"/>
      </a:lt1>
      <a:dk2>
        <a:srgbClr val="009DE0"/>
      </a:dk2>
      <a:lt2>
        <a:srgbClr val="797766"/>
      </a:lt2>
      <a:accent1>
        <a:srgbClr val="A7D3F5"/>
      </a:accent1>
      <a:accent2>
        <a:srgbClr val="5CA551"/>
      </a:accent2>
      <a:accent3>
        <a:srgbClr val="A1BF36"/>
      </a:accent3>
      <a:accent4>
        <a:srgbClr val="C40079"/>
      </a:accent4>
      <a:accent5>
        <a:srgbClr val="C63418"/>
      </a:accent5>
      <a:accent6>
        <a:srgbClr val="D0CFC5"/>
      </a:accent6>
      <a:hlink>
        <a:srgbClr val="0000FF"/>
      </a:hlink>
      <a:folHlink>
        <a:srgbClr val="800080"/>
      </a:folHlink>
    </a:clrScheme>
    <a:fontScheme name="Rambol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Black">
      <a:srgbClr val="333333"/>
    </a:custClr>
    <a:custClr name="Dark Grey">
      <a:srgbClr val="797766"/>
    </a:custClr>
    <a:custClr name="Cyan">
      <a:srgbClr val="009DF0"/>
    </a:custClr>
    <a:custClr name="Light Blue">
      <a:srgbClr val="ADDDFF"/>
    </a:custClr>
    <a:custClr name="Green">
      <a:srgbClr val="3AA551"/>
    </a:custClr>
    <a:custClr name="Lime Green">
      <a:srgbClr val="A8D100"/>
    </a:custClr>
    <a:custClr name="Magenta">
      <a:srgbClr val="C40079"/>
    </a:custClr>
    <a:custClr name="Warm Red">
      <a:srgbClr val="C63418"/>
    </a:custClr>
    <a:custClr name="Light Grey">
      <a:srgbClr val="D0CFC9"/>
    </a:custClr>
    <a:custClr name="Dark Blue">
      <a:srgbClr val="006FAD"/>
    </a:custClr>
    <a:custClr name="White">
      <a:srgbClr val="FFFFFF"/>
    </a:custClr>
    <a:custClr name="65% Dark Grey">
      <a:srgbClr val="A8A69B"/>
    </a:custClr>
    <a:custClr name="65% Cyan">
      <a:srgbClr val="59BFF5"/>
    </a:custClr>
    <a:custClr name="65% Light Blue">
      <a:srgbClr val="CAE9FF"/>
    </a:custClr>
    <a:custClr name="65% Green">
      <a:srgbClr val="7FC48E"/>
    </a:custClr>
    <a:custClr name="65% Lime Green">
      <a:srgbClr val="C6E159"/>
    </a:custClr>
    <a:custClr name="65% Magenta">
      <a:srgbClr val="D959A8"/>
    </a:custClr>
    <a:custClr name="65% Warm Red">
      <a:srgbClr val="DA7B69"/>
    </a:custClr>
    <a:custClr name="65% Light Grey">
      <a:srgbClr val="E0E0DC"/>
    </a:custClr>
    <a:custClr name="65% Dark Blue">
      <a:srgbClr val="59A1CA"/>
    </a:custClr>
    <a:custClr name="White">
      <a:srgbClr val="FFFFFF"/>
    </a:custClr>
    <a:custClr name="30% Dark Grey">
      <a:srgbClr val="D7D6D1"/>
    </a:custClr>
    <a:custClr name="30% Cyan">
      <a:srgbClr val="B2E1FA"/>
    </a:custClr>
    <a:custClr name="30% Light Blue">
      <a:srgbClr val="E6F5FF"/>
    </a:custClr>
    <a:custClr name="30% Green">
      <a:srgbClr val="C4E4CA"/>
    </a:custClr>
    <a:custClr name="30% Lime Green">
      <a:srgbClr val="E5F1B2"/>
    </a:custClr>
    <a:custClr name="30% Magenta">
      <a:srgbClr val="EDB2D7"/>
    </a:custClr>
    <a:custClr name="30% Warm Red">
      <a:srgbClr val="EEC2B9"/>
    </a:custClr>
    <a:custClr name="30% Light Grey">
      <a:srgbClr val="F6F6F4"/>
    </a:custClr>
    <a:custClr name="30% Dark Blue">
      <a:srgbClr val="B2D4E6"/>
    </a:custClr>
  </a:custClrLst>
</a:theme>
</file>

<file path=ppt/theme/theme3.xml><?xml version="1.0" encoding="utf-8"?>
<a:theme xmlns:a="http://schemas.openxmlformats.org/drawingml/2006/main" name="Office Theme">
  <a:themeElements>
    <a:clrScheme name="Ramboll">
      <a:dk1>
        <a:sysClr val="windowText" lastClr="000000"/>
      </a:dk1>
      <a:lt1>
        <a:sysClr val="window" lastClr="FFFFFF"/>
      </a:lt1>
      <a:dk2>
        <a:srgbClr val="009DE0"/>
      </a:dk2>
      <a:lt2>
        <a:srgbClr val="797766"/>
      </a:lt2>
      <a:accent1>
        <a:srgbClr val="A7D3F5"/>
      </a:accent1>
      <a:accent2>
        <a:srgbClr val="5CA551"/>
      </a:accent2>
      <a:accent3>
        <a:srgbClr val="A1BF36"/>
      </a:accent3>
      <a:accent4>
        <a:srgbClr val="C40079"/>
      </a:accent4>
      <a:accent5>
        <a:srgbClr val="C63418"/>
      </a:accent5>
      <a:accent6>
        <a:srgbClr val="D0CFC5"/>
      </a:accent6>
      <a:hlink>
        <a:srgbClr val="0000FF"/>
      </a:hlink>
      <a:folHlink>
        <a:srgbClr val="800080"/>
      </a:folHlink>
    </a:clrScheme>
    <a:fontScheme name="Rambol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Black">
      <a:srgbClr val="333333"/>
    </a:custClr>
    <a:custClr name="Dark Grey">
      <a:srgbClr val="797766"/>
    </a:custClr>
    <a:custClr name="Cyan">
      <a:srgbClr val="009DF0"/>
    </a:custClr>
    <a:custClr name="Light Blue">
      <a:srgbClr val="ADDDFF"/>
    </a:custClr>
    <a:custClr name="Green">
      <a:srgbClr val="3AA551"/>
    </a:custClr>
    <a:custClr name="Lime Green">
      <a:srgbClr val="A8D100"/>
    </a:custClr>
    <a:custClr name="Magenta">
      <a:srgbClr val="C40079"/>
    </a:custClr>
    <a:custClr name="Warm Red">
      <a:srgbClr val="C63418"/>
    </a:custClr>
    <a:custClr name="Light Grey">
      <a:srgbClr val="D0CFC9"/>
    </a:custClr>
    <a:custClr name="Dark Blue">
      <a:srgbClr val="006FAD"/>
    </a:custClr>
    <a:custClr name="White">
      <a:srgbClr val="FFFFFF"/>
    </a:custClr>
    <a:custClr name="65% Dark Grey">
      <a:srgbClr val="A8A69B"/>
    </a:custClr>
    <a:custClr name="65% Cyan">
      <a:srgbClr val="59BFF5"/>
    </a:custClr>
    <a:custClr name="65% Light Blue">
      <a:srgbClr val="CAE9FF"/>
    </a:custClr>
    <a:custClr name="65% Green">
      <a:srgbClr val="7FC48E"/>
    </a:custClr>
    <a:custClr name="65% Lime Green">
      <a:srgbClr val="C6E159"/>
    </a:custClr>
    <a:custClr name="65% Magenta">
      <a:srgbClr val="D959A8"/>
    </a:custClr>
    <a:custClr name="65% Warm Red">
      <a:srgbClr val="DA7B69"/>
    </a:custClr>
    <a:custClr name="65% Light Grey">
      <a:srgbClr val="E0E0DC"/>
    </a:custClr>
    <a:custClr name="65% Dark Blue">
      <a:srgbClr val="59A1CA"/>
    </a:custClr>
    <a:custClr name="White">
      <a:srgbClr val="FFFFFF"/>
    </a:custClr>
    <a:custClr name="30% Dark Grey">
      <a:srgbClr val="D7D6D1"/>
    </a:custClr>
    <a:custClr name="30% Cyan">
      <a:srgbClr val="B2E1FA"/>
    </a:custClr>
    <a:custClr name="30% Light Blue">
      <a:srgbClr val="E6F5FF"/>
    </a:custClr>
    <a:custClr name="30% Green">
      <a:srgbClr val="C4E4CA"/>
    </a:custClr>
    <a:custClr name="30% Lime Green">
      <a:srgbClr val="E5F1B2"/>
    </a:custClr>
    <a:custClr name="30% Magenta">
      <a:srgbClr val="EDB2D7"/>
    </a:custClr>
    <a:custClr name="30% Warm Red">
      <a:srgbClr val="EEC2B9"/>
    </a:custClr>
    <a:custClr name="30% Light Grey">
      <a:srgbClr val="F6F6F4"/>
    </a:custClr>
    <a:custClr name="30% Dark Blue">
      <a:srgbClr val="B2D4E6"/>
    </a:custClr>
  </a:custClr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4ABBF43-1DE5-401E-9E72-69994FE7A2B3}">
  <we:reference id="wa104380278" version="1.0.0.6" store="en-US" storeType="OMEX"/>
  <we:alternateReferences>
    <we:reference id="WA104380278" version="1.0.0.6" store="WA104380278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1727</TotalTime>
  <Words>427</Words>
  <Application>Microsoft Office PowerPoint</Application>
  <PresentationFormat>Custom</PresentationFormat>
  <Paragraphs>98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Verdana</vt:lpstr>
      <vt:lpstr>Blank</vt:lpstr>
      <vt:lpstr>Community Emissions Reduction Program</vt:lpstr>
      <vt:lpstr>Community Nomination overview</vt:lpstr>
      <vt:lpstr>Community Emissions Reduction Program Required Elements</vt:lpstr>
      <vt:lpstr>Potential Approaches</vt:lpstr>
      <vt:lpstr>EmissioN Reduction Strategies Regulations and Policies</vt:lpstr>
      <vt:lpstr>EmissioN Reduction Strategies enforcement</vt:lpstr>
      <vt:lpstr>EmissioN Reduction Strategies INCENTIVES</vt:lpstr>
      <vt:lpstr>Additional Strategies </vt:lpstr>
      <vt:lpstr>QUESTIONS?</vt:lpstr>
    </vt:vector>
  </TitlesOfParts>
  <Company>Ramboll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Ramboll</dc:creator>
  <cp:lastModifiedBy>Ramboll Environ</cp:lastModifiedBy>
  <cp:revision>42</cp:revision>
  <dcterms:created xsi:type="dcterms:W3CDTF">2017-10-17T11:00:12Z</dcterms:created>
  <dcterms:modified xsi:type="dcterms:W3CDTF">2019-02-11T22:44:03Z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DocumentInfoFinished">
    <vt:lpwstr>True</vt:lpwstr>
  </property>
  <property fmtid="{D5CDD505-2E9C-101B-9397-08002B2CF9AE}" pid="4" name="CustomerId">
    <vt:lpwstr>ramboll</vt:lpwstr>
  </property>
  <property fmtid="{D5CDD505-2E9C-101B-9397-08002B2CF9AE}" pid="5" name="TemplateId">
    <vt:lpwstr>636486672340117068</vt:lpwstr>
  </property>
  <property fmtid="{D5CDD505-2E9C-101B-9397-08002B2CF9AE}" pid="6" name="UserProfileId">
    <vt:lpwstr>636644232786432923</vt:lpwstr>
  </property>
</Properties>
</file>