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0" r:id="rId1"/>
  </p:sldMasterIdLst>
  <p:notesMasterIdLst>
    <p:notesMasterId r:id="rId16"/>
  </p:notesMasterIdLst>
  <p:handoutMasterIdLst>
    <p:handoutMasterId r:id="rId17"/>
  </p:handoutMasterIdLst>
  <p:sldIdLst>
    <p:sldId id="328" r:id="rId2"/>
    <p:sldId id="330" r:id="rId3"/>
    <p:sldId id="332" r:id="rId4"/>
    <p:sldId id="333" r:id="rId5"/>
    <p:sldId id="325" r:id="rId6"/>
    <p:sldId id="318" r:id="rId7"/>
    <p:sldId id="329" r:id="rId8"/>
    <p:sldId id="331" r:id="rId9"/>
    <p:sldId id="322" r:id="rId10"/>
    <p:sldId id="315" r:id="rId11"/>
    <p:sldId id="324" r:id="rId12"/>
    <p:sldId id="327" r:id="rId13"/>
    <p:sldId id="334" r:id="rId14"/>
    <p:sldId id="302"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guel Coronel" initials="MC" lastIdx="1" clrIdx="0">
    <p:extLst>
      <p:ext uri="{19B8F6BF-5375-455C-9EA6-DF929625EA0E}">
        <p15:presenceInfo xmlns:p15="http://schemas.microsoft.com/office/powerpoint/2012/main" userId="S-1-5-21-693486202-1360427275-2662997083-25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2" autoAdjust="0"/>
    <p:restoredTop sz="77819" autoAdjust="0"/>
  </p:normalViewPr>
  <p:slideViewPr>
    <p:cSldViewPr snapToGrid="0">
      <p:cViewPr varScale="1">
        <p:scale>
          <a:sx n="68" d="100"/>
          <a:sy n="68" d="100"/>
        </p:scale>
        <p:origin x="1282"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dirty="0"/>
              <a:t>Agricultural</a:t>
            </a:r>
            <a:r>
              <a:rPr lang="en-US" baseline="0" dirty="0"/>
              <a:t> Acres Burned in Imperial County</a:t>
            </a:r>
          </a:p>
          <a:p>
            <a:pPr algn="ctr">
              <a:defRPr/>
            </a:pPr>
            <a:r>
              <a:rPr lang="en-US" baseline="0" dirty="0"/>
              <a:t>2003-2018</a:t>
            </a:r>
            <a:endParaRPr lang="en-US" dirty="0"/>
          </a:p>
        </c:rich>
      </c:tx>
      <c:layout>
        <c:manualLayout>
          <c:xMode val="edge"/>
          <c:yMode val="edge"/>
          <c:x val="0.28116636933140521"/>
          <c:y val="2.5015527677216844E-2"/>
        </c:manualLayout>
      </c:layout>
      <c:overlay val="0"/>
      <c:spPr>
        <a:ln>
          <a:solidFill>
            <a:sysClr val="windowText" lastClr="000000"/>
          </a:solidFill>
        </a:ln>
      </c:spPr>
    </c:title>
    <c:autoTitleDeleted val="0"/>
    <c:plotArea>
      <c:layout/>
      <c:barChart>
        <c:barDir val="col"/>
        <c:grouping val="clustered"/>
        <c:varyColors val="0"/>
        <c:ser>
          <c:idx val="0"/>
          <c:order val="0"/>
          <c:tx>
            <c:strRef>
              <c:f>Sheet1!$A$2</c:f>
              <c:strCache>
                <c:ptCount val="1"/>
                <c:pt idx="0">
                  <c:v>Acres Burned</c:v>
                </c:pt>
              </c:strCache>
            </c:strRef>
          </c:tx>
          <c:spPr>
            <a:ln>
              <a:solidFill>
                <a:schemeClr val="accent6">
                  <a:lumMod val="20000"/>
                  <a:lumOff val="80000"/>
                </a:schemeClr>
              </a:solidFill>
            </a:ln>
          </c:spPr>
          <c:invertIfNegative val="0"/>
          <c:dPt>
            <c:idx val="0"/>
            <c:invertIfNegative val="0"/>
            <c:bubble3D val="0"/>
            <c:spPr>
              <a:solidFill>
                <a:schemeClr val="tx1"/>
              </a:solidFill>
              <a:ln>
                <a:solidFill>
                  <a:schemeClr val="accent6">
                    <a:lumMod val="20000"/>
                    <a:lumOff val="80000"/>
                  </a:schemeClr>
                </a:solidFill>
              </a:ln>
            </c:spPr>
            <c:extLst>
              <c:ext xmlns:c16="http://schemas.microsoft.com/office/drawing/2014/chart" uri="{C3380CC4-5D6E-409C-BE32-E72D297353CC}">
                <c16:uniqueId val="{00000001-8FB6-49DE-B175-F9C6B444F337}"/>
              </c:ext>
            </c:extLst>
          </c:dPt>
          <c:dPt>
            <c:idx val="1"/>
            <c:invertIfNegative val="0"/>
            <c:bubble3D val="0"/>
            <c:spPr>
              <a:solidFill>
                <a:schemeClr val="tx2"/>
              </a:solidFill>
              <a:ln>
                <a:solidFill>
                  <a:schemeClr val="accent6">
                    <a:lumMod val="20000"/>
                    <a:lumOff val="80000"/>
                  </a:schemeClr>
                </a:solidFill>
              </a:ln>
            </c:spPr>
            <c:extLst>
              <c:ext xmlns:c16="http://schemas.microsoft.com/office/drawing/2014/chart" uri="{C3380CC4-5D6E-409C-BE32-E72D297353CC}">
                <c16:uniqueId val="{00000003-8FB6-49DE-B175-F9C6B444F337}"/>
              </c:ext>
            </c:extLst>
          </c:dPt>
          <c:dPt>
            <c:idx val="2"/>
            <c:invertIfNegative val="0"/>
            <c:bubble3D val="0"/>
            <c:spPr>
              <a:solidFill>
                <a:schemeClr val="accent1"/>
              </a:solidFill>
              <a:ln>
                <a:solidFill>
                  <a:schemeClr val="accent6">
                    <a:lumMod val="20000"/>
                    <a:lumOff val="80000"/>
                  </a:schemeClr>
                </a:solidFill>
              </a:ln>
            </c:spPr>
            <c:extLst>
              <c:ext xmlns:c16="http://schemas.microsoft.com/office/drawing/2014/chart" uri="{C3380CC4-5D6E-409C-BE32-E72D297353CC}">
                <c16:uniqueId val="{00000005-8FB6-49DE-B175-F9C6B444F337}"/>
              </c:ext>
            </c:extLst>
          </c:dPt>
          <c:dPt>
            <c:idx val="3"/>
            <c:invertIfNegative val="0"/>
            <c:bubble3D val="0"/>
            <c:spPr>
              <a:solidFill>
                <a:schemeClr val="accent2"/>
              </a:solidFill>
              <a:ln>
                <a:solidFill>
                  <a:schemeClr val="accent6">
                    <a:lumMod val="20000"/>
                    <a:lumOff val="80000"/>
                  </a:schemeClr>
                </a:solidFill>
              </a:ln>
            </c:spPr>
            <c:extLst>
              <c:ext xmlns:c16="http://schemas.microsoft.com/office/drawing/2014/chart" uri="{C3380CC4-5D6E-409C-BE32-E72D297353CC}">
                <c16:uniqueId val="{00000007-8FB6-49DE-B175-F9C6B444F337}"/>
              </c:ext>
            </c:extLst>
          </c:dPt>
          <c:dPt>
            <c:idx val="4"/>
            <c:invertIfNegative val="0"/>
            <c:bubble3D val="0"/>
            <c:spPr>
              <a:solidFill>
                <a:schemeClr val="accent3"/>
              </a:solidFill>
              <a:ln>
                <a:solidFill>
                  <a:schemeClr val="accent6">
                    <a:lumMod val="20000"/>
                    <a:lumOff val="80000"/>
                  </a:schemeClr>
                </a:solidFill>
              </a:ln>
            </c:spPr>
            <c:extLst>
              <c:ext xmlns:c16="http://schemas.microsoft.com/office/drawing/2014/chart" uri="{C3380CC4-5D6E-409C-BE32-E72D297353CC}">
                <c16:uniqueId val="{00000009-8FB6-49DE-B175-F9C6B444F337}"/>
              </c:ext>
            </c:extLst>
          </c:dPt>
          <c:dPt>
            <c:idx val="5"/>
            <c:invertIfNegative val="0"/>
            <c:bubble3D val="0"/>
            <c:spPr>
              <a:solidFill>
                <a:schemeClr val="accent4"/>
              </a:solidFill>
              <a:ln>
                <a:solidFill>
                  <a:schemeClr val="accent6">
                    <a:lumMod val="20000"/>
                    <a:lumOff val="80000"/>
                  </a:schemeClr>
                </a:solidFill>
              </a:ln>
            </c:spPr>
            <c:extLst>
              <c:ext xmlns:c16="http://schemas.microsoft.com/office/drawing/2014/chart" uri="{C3380CC4-5D6E-409C-BE32-E72D297353CC}">
                <c16:uniqueId val="{0000000B-8FB6-49DE-B175-F9C6B444F337}"/>
              </c:ext>
            </c:extLst>
          </c:dPt>
          <c:dPt>
            <c:idx val="6"/>
            <c:invertIfNegative val="0"/>
            <c:bubble3D val="0"/>
            <c:spPr>
              <a:solidFill>
                <a:schemeClr val="accent5"/>
              </a:solidFill>
              <a:ln>
                <a:solidFill>
                  <a:schemeClr val="accent6">
                    <a:lumMod val="20000"/>
                    <a:lumOff val="80000"/>
                  </a:schemeClr>
                </a:solidFill>
              </a:ln>
            </c:spPr>
            <c:extLst>
              <c:ext xmlns:c16="http://schemas.microsoft.com/office/drawing/2014/chart" uri="{C3380CC4-5D6E-409C-BE32-E72D297353CC}">
                <c16:uniqueId val="{0000000D-8FB6-49DE-B175-F9C6B444F337}"/>
              </c:ext>
            </c:extLst>
          </c:dPt>
          <c:dPt>
            <c:idx val="7"/>
            <c:invertIfNegative val="0"/>
            <c:bubble3D val="0"/>
            <c:spPr>
              <a:solidFill>
                <a:schemeClr val="accent6"/>
              </a:solidFill>
              <a:ln>
                <a:solidFill>
                  <a:schemeClr val="accent6">
                    <a:lumMod val="20000"/>
                    <a:lumOff val="80000"/>
                  </a:schemeClr>
                </a:solidFill>
              </a:ln>
            </c:spPr>
            <c:extLst>
              <c:ext xmlns:c16="http://schemas.microsoft.com/office/drawing/2014/chart" uri="{C3380CC4-5D6E-409C-BE32-E72D297353CC}">
                <c16:uniqueId val="{0000000F-8FB6-49DE-B175-F9C6B444F337}"/>
              </c:ext>
            </c:extLst>
          </c:dPt>
          <c:dPt>
            <c:idx val="8"/>
            <c:invertIfNegative val="0"/>
            <c:bubble3D val="0"/>
            <c:spPr>
              <a:solidFill>
                <a:srgbClr val="FF0000"/>
              </a:solidFill>
              <a:ln>
                <a:solidFill>
                  <a:schemeClr val="accent6">
                    <a:lumMod val="20000"/>
                    <a:lumOff val="80000"/>
                  </a:schemeClr>
                </a:solidFill>
              </a:ln>
            </c:spPr>
            <c:extLst>
              <c:ext xmlns:c16="http://schemas.microsoft.com/office/drawing/2014/chart" uri="{C3380CC4-5D6E-409C-BE32-E72D297353CC}">
                <c16:uniqueId val="{00000011-8FB6-49DE-B175-F9C6B444F337}"/>
              </c:ext>
            </c:extLst>
          </c:dPt>
          <c:dPt>
            <c:idx val="9"/>
            <c:invertIfNegative val="0"/>
            <c:bubble3D val="0"/>
            <c:spPr>
              <a:solidFill>
                <a:srgbClr val="FFC000"/>
              </a:solidFill>
              <a:ln>
                <a:solidFill>
                  <a:schemeClr val="accent6">
                    <a:lumMod val="20000"/>
                    <a:lumOff val="80000"/>
                  </a:schemeClr>
                </a:solidFill>
              </a:ln>
            </c:spPr>
            <c:extLst>
              <c:ext xmlns:c16="http://schemas.microsoft.com/office/drawing/2014/chart" uri="{C3380CC4-5D6E-409C-BE32-E72D297353CC}">
                <c16:uniqueId val="{00000013-8FB6-49DE-B175-F9C6B444F337}"/>
              </c:ext>
            </c:extLst>
          </c:dPt>
          <c:dPt>
            <c:idx val="10"/>
            <c:invertIfNegative val="0"/>
            <c:bubble3D val="0"/>
            <c:spPr>
              <a:solidFill>
                <a:srgbClr val="92D050"/>
              </a:solidFill>
              <a:ln>
                <a:solidFill>
                  <a:schemeClr val="accent6">
                    <a:lumMod val="20000"/>
                    <a:lumOff val="80000"/>
                  </a:schemeClr>
                </a:solidFill>
              </a:ln>
            </c:spPr>
            <c:extLst>
              <c:ext xmlns:c16="http://schemas.microsoft.com/office/drawing/2014/chart" uri="{C3380CC4-5D6E-409C-BE32-E72D297353CC}">
                <c16:uniqueId val="{00000015-8FB6-49DE-B175-F9C6B444F337}"/>
              </c:ext>
            </c:extLst>
          </c:dPt>
          <c:dPt>
            <c:idx val="11"/>
            <c:invertIfNegative val="0"/>
            <c:bubble3D val="0"/>
            <c:spPr>
              <a:solidFill>
                <a:srgbClr val="00B050"/>
              </a:solidFill>
              <a:ln>
                <a:solidFill>
                  <a:schemeClr val="accent6">
                    <a:lumMod val="20000"/>
                    <a:lumOff val="80000"/>
                  </a:schemeClr>
                </a:solidFill>
              </a:ln>
            </c:spPr>
            <c:extLst>
              <c:ext xmlns:c16="http://schemas.microsoft.com/office/drawing/2014/chart" uri="{C3380CC4-5D6E-409C-BE32-E72D297353CC}">
                <c16:uniqueId val="{00000017-8FB6-49DE-B175-F9C6B444F337}"/>
              </c:ext>
            </c:extLst>
          </c:dPt>
          <c:dPt>
            <c:idx val="12"/>
            <c:invertIfNegative val="0"/>
            <c:bubble3D val="0"/>
            <c:spPr>
              <a:solidFill>
                <a:srgbClr val="C00000"/>
              </a:solidFill>
              <a:ln>
                <a:solidFill>
                  <a:schemeClr val="accent6">
                    <a:lumMod val="20000"/>
                    <a:lumOff val="80000"/>
                  </a:schemeClr>
                </a:solidFill>
              </a:ln>
            </c:spPr>
            <c:extLst>
              <c:ext xmlns:c16="http://schemas.microsoft.com/office/drawing/2014/chart" uri="{C3380CC4-5D6E-409C-BE32-E72D297353CC}">
                <c16:uniqueId val="{00000019-8FB6-49DE-B175-F9C6B444F337}"/>
              </c:ext>
            </c:extLst>
          </c:dPt>
          <c:dPt>
            <c:idx val="13"/>
            <c:invertIfNegative val="0"/>
            <c:bubble3D val="0"/>
            <c:spPr>
              <a:solidFill>
                <a:srgbClr val="7030A0"/>
              </a:solidFill>
              <a:ln>
                <a:solidFill>
                  <a:schemeClr val="accent6">
                    <a:lumMod val="20000"/>
                    <a:lumOff val="80000"/>
                  </a:schemeClr>
                </a:solidFill>
              </a:ln>
            </c:spPr>
            <c:extLst>
              <c:ext xmlns:c16="http://schemas.microsoft.com/office/drawing/2014/chart" uri="{C3380CC4-5D6E-409C-BE32-E72D297353CC}">
                <c16:uniqueId val="{0000001B-8FB6-49DE-B175-F9C6B444F337}"/>
              </c:ext>
            </c:extLst>
          </c:dPt>
          <c:dPt>
            <c:idx val="15"/>
            <c:invertIfNegative val="0"/>
            <c:bubble3D val="0"/>
            <c:spPr>
              <a:solidFill>
                <a:schemeClr val="accent6">
                  <a:lumMod val="20000"/>
                  <a:lumOff val="80000"/>
                </a:schemeClr>
              </a:solidFill>
              <a:ln>
                <a:solidFill>
                  <a:schemeClr val="accent6">
                    <a:lumMod val="20000"/>
                    <a:lumOff val="80000"/>
                  </a:schemeClr>
                </a:solidFill>
              </a:ln>
            </c:spPr>
            <c:extLst>
              <c:ext xmlns:c16="http://schemas.microsoft.com/office/drawing/2014/chart" uri="{C3380CC4-5D6E-409C-BE32-E72D297353CC}">
                <c16:uniqueId val="{0000001D-8FB6-49DE-B175-F9C6B444F337}"/>
              </c:ext>
            </c:extLst>
          </c:dPt>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Sheet1!$B$1:$Q$1</c:f>
              <c:numCache>
                <c:formatCode>General</c:formatCode>
                <c:ptCount val="16"/>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numCache>
            </c:numRef>
          </c:cat>
          <c:val>
            <c:numRef>
              <c:f>Sheet1!$B$2:$Q$2</c:f>
              <c:numCache>
                <c:formatCode>#,##0</c:formatCode>
                <c:ptCount val="16"/>
                <c:pt idx="0">
                  <c:v>40221</c:v>
                </c:pt>
                <c:pt idx="1">
                  <c:v>40816</c:v>
                </c:pt>
                <c:pt idx="2">
                  <c:v>20192</c:v>
                </c:pt>
                <c:pt idx="3">
                  <c:v>33145</c:v>
                </c:pt>
                <c:pt idx="4">
                  <c:v>37110</c:v>
                </c:pt>
                <c:pt idx="5">
                  <c:v>52446</c:v>
                </c:pt>
                <c:pt idx="6">
                  <c:v>66790</c:v>
                </c:pt>
                <c:pt idx="7">
                  <c:v>38585</c:v>
                </c:pt>
                <c:pt idx="8">
                  <c:v>44625</c:v>
                </c:pt>
                <c:pt idx="9">
                  <c:v>40199</c:v>
                </c:pt>
                <c:pt idx="10">
                  <c:v>26548</c:v>
                </c:pt>
                <c:pt idx="11">
                  <c:v>13266</c:v>
                </c:pt>
                <c:pt idx="12">
                  <c:v>16649</c:v>
                </c:pt>
                <c:pt idx="13">
                  <c:v>17647</c:v>
                </c:pt>
                <c:pt idx="14">
                  <c:v>10220</c:v>
                </c:pt>
                <c:pt idx="15">
                  <c:v>12767</c:v>
                </c:pt>
              </c:numCache>
            </c:numRef>
          </c:val>
          <c:extLst>
            <c:ext xmlns:c16="http://schemas.microsoft.com/office/drawing/2014/chart" uri="{C3380CC4-5D6E-409C-BE32-E72D297353CC}">
              <c16:uniqueId val="{0000001E-8FB6-49DE-B175-F9C6B444F337}"/>
            </c:ext>
          </c:extLst>
        </c:ser>
        <c:dLbls>
          <c:showLegendKey val="0"/>
          <c:showVal val="0"/>
          <c:showCatName val="0"/>
          <c:showSerName val="0"/>
          <c:showPercent val="0"/>
          <c:showBubbleSize val="0"/>
        </c:dLbls>
        <c:gapWidth val="150"/>
        <c:axId val="82941440"/>
        <c:axId val="82943360"/>
      </c:barChart>
      <c:catAx>
        <c:axId val="82941440"/>
        <c:scaling>
          <c:orientation val="minMax"/>
        </c:scaling>
        <c:delete val="0"/>
        <c:axPos val="b"/>
        <c:numFmt formatCode="General" sourceLinked="1"/>
        <c:majorTickMark val="out"/>
        <c:minorTickMark val="none"/>
        <c:tickLblPos val="nextTo"/>
        <c:crossAx val="82943360"/>
        <c:crosses val="autoZero"/>
        <c:auto val="1"/>
        <c:lblAlgn val="ctr"/>
        <c:lblOffset val="100"/>
        <c:noMultiLvlLbl val="0"/>
      </c:catAx>
      <c:valAx>
        <c:axId val="82943360"/>
        <c:scaling>
          <c:orientation val="minMax"/>
        </c:scaling>
        <c:delete val="0"/>
        <c:axPos val="l"/>
        <c:minorGridlines/>
        <c:numFmt formatCode="#,##0" sourceLinked="1"/>
        <c:majorTickMark val="out"/>
        <c:minorTickMark val="none"/>
        <c:tickLblPos val="nextTo"/>
        <c:crossAx val="82941440"/>
        <c:crosses val="autoZero"/>
        <c:crossBetween val="between"/>
      </c:valAx>
    </c:plotArea>
    <c:plotVisOnly val="1"/>
    <c:dispBlanksAs val="gap"/>
    <c:showDLblsOverMax val="0"/>
  </c:chart>
  <c:spPr>
    <a:ln>
      <a:solidFill>
        <a:sysClr val="windowText" lastClr="00000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Agricultural Acres Not Burned and</a:t>
            </a:r>
            <a:r>
              <a:rPr lang="en-US" b="1" baseline="0" dirty="0"/>
              <a:t> Participated in </a:t>
            </a:r>
            <a:r>
              <a:rPr lang="en-US" b="1" dirty="0"/>
              <a:t>ERC </a:t>
            </a:r>
            <a:r>
              <a:rPr lang="en-US" b="1" dirty="0" smtClean="0"/>
              <a:t>Program 2015-2018</a:t>
            </a:r>
            <a:endParaRPr lang="en-US" b="1"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c:f>
              <c:strCache>
                <c:ptCount val="1"/>
                <c:pt idx="0">
                  <c:v>Acres Not Burned and Received ERC</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29B-449C-990C-181559CDE76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29B-449C-990C-181559CDE76C}"/>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129B-449C-990C-181559CDE76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Sheet2!$B$1:$E$1</c:f>
              <c:numCache>
                <c:formatCode>General</c:formatCode>
                <c:ptCount val="4"/>
                <c:pt idx="0">
                  <c:v>2015</c:v>
                </c:pt>
                <c:pt idx="1">
                  <c:v>2016</c:v>
                </c:pt>
                <c:pt idx="2">
                  <c:v>2017</c:v>
                </c:pt>
                <c:pt idx="3">
                  <c:v>2018</c:v>
                </c:pt>
              </c:numCache>
            </c:numRef>
          </c:cat>
          <c:val>
            <c:numRef>
              <c:f>Sheet2!$B$2:$E$2</c:f>
              <c:numCache>
                <c:formatCode>#,##0</c:formatCode>
                <c:ptCount val="4"/>
                <c:pt idx="0">
                  <c:v>34456</c:v>
                </c:pt>
                <c:pt idx="1">
                  <c:v>23350</c:v>
                </c:pt>
                <c:pt idx="2">
                  <c:v>10649</c:v>
                </c:pt>
                <c:pt idx="3">
                  <c:v>24090</c:v>
                </c:pt>
              </c:numCache>
            </c:numRef>
          </c:val>
          <c:extLst>
            <c:ext xmlns:c16="http://schemas.microsoft.com/office/drawing/2014/chart" uri="{C3380CC4-5D6E-409C-BE32-E72D297353CC}">
              <c16:uniqueId val="{00000006-129B-449C-990C-181559CDE76C}"/>
            </c:ext>
          </c:extLst>
        </c:ser>
        <c:dLbls>
          <c:showLegendKey val="0"/>
          <c:showVal val="0"/>
          <c:showCatName val="0"/>
          <c:showSerName val="0"/>
          <c:showPercent val="0"/>
          <c:showBubbleSize val="0"/>
        </c:dLbls>
        <c:gapWidth val="219"/>
        <c:overlap val="-27"/>
        <c:axId val="339020512"/>
        <c:axId val="339020928"/>
      </c:barChart>
      <c:catAx>
        <c:axId val="3390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928"/>
        <c:crosses val="autoZero"/>
        <c:auto val="1"/>
        <c:lblAlgn val="ctr"/>
        <c:lblOffset val="100"/>
        <c:noMultiLvlLbl val="0"/>
      </c:catAx>
      <c:valAx>
        <c:axId val="339020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512"/>
        <c:crosses val="autoZero"/>
        <c:crossBetween val="between"/>
      </c:valAx>
      <c:spPr>
        <a:noFill/>
        <a:ln>
          <a:noFill/>
        </a:ln>
        <a:effectLst/>
      </c:spPr>
    </c:plotArea>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E47E9C-6DF4-4FE6-B6A7-8AF4481236B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0AB2C435-303B-47FE-997F-A85EF4AAD453}">
      <dgm:prSet phldrT="[Text]"/>
      <dgm:spPr>
        <a:solidFill>
          <a:srgbClr val="92D050"/>
        </a:solidFill>
      </dgm:spPr>
      <dgm:t>
        <a:bodyPr/>
        <a:lstStyle/>
        <a:p>
          <a:r>
            <a:rPr lang="en-US" dirty="0" smtClean="0"/>
            <a:t>Burn Day</a:t>
          </a:r>
          <a:endParaRPr lang="en-US" dirty="0"/>
        </a:p>
      </dgm:t>
    </dgm:pt>
    <dgm:pt modelId="{7E850937-42BA-4CAC-8103-51B4F94F626E}" type="parTrans" cxnId="{A8166031-6E35-45E1-833B-0470096FFD47}">
      <dgm:prSet/>
      <dgm:spPr/>
      <dgm:t>
        <a:bodyPr/>
        <a:lstStyle/>
        <a:p>
          <a:endParaRPr lang="en-US"/>
        </a:p>
      </dgm:t>
    </dgm:pt>
    <dgm:pt modelId="{1C6CE9D8-3A40-4BE7-8681-E57F18FF16D3}" type="sibTrans" cxnId="{A8166031-6E35-45E1-833B-0470096FFD47}">
      <dgm:prSet/>
      <dgm:spPr/>
      <dgm:t>
        <a:bodyPr/>
        <a:lstStyle/>
        <a:p>
          <a:endParaRPr lang="en-US"/>
        </a:p>
      </dgm:t>
    </dgm:pt>
    <dgm:pt modelId="{CF9CA0EF-1EBF-4926-93DB-D984B4B56F3A}">
      <dgm:prSet phldrT="[Text]"/>
      <dgm:spPr>
        <a:solidFill>
          <a:srgbClr val="FF0000"/>
        </a:solidFill>
      </dgm:spPr>
      <dgm:t>
        <a:bodyPr/>
        <a:lstStyle/>
        <a:p>
          <a:r>
            <a:rPr lang="en-US" dirty="0" smtClean="0"/>
            <a:t>No Burn Day</a:t>
          </a:r>
          <a:endParaRPr lang="en-US" dirty="0"/>
        </a:p>
      </dgm:t>
    </dgm:pt>
    <dgm:pt modelId="{EF6B4CC1-31BB-4153-9BA3-D0A8930F28D9}" type="parTrans" cxnId="{779BBAEB-7384-4C55-9CC2-E6164A54D3DB}">
      <dgm:prSet/>
      <dgm:spPr/>
      <dgm:t>
        <a:bodyPr/>
        <a:lstStyle/>
        <a:p>
          <a:endParaRPr lang="en-US"/>
        </a:p>
      </dgm:t>
    </dgm:pt>
    <dgm:pt modelId="{48D69AD5-98D1-425F-85EE-48A8D4092BAF}" type="sibTrans" cxnId="{779BBAEB-7384-4C55-9CC2-E6164A54D3DB}">
      <dgm:prSet/>
      <dgm:spPr/>
      <dgm:t>
        <a:bodyPr/>
        <a:lstStyle/>
        <a:p>
          <a:endParaRPr lang="en-US"/>
        </a:p>
      </dgm:t>
    </dgm:pt>
    <dgm:pt modelId="{550E69D5-F993-49D6-A3EA-2EE5B7C3C077}">
      <dgm:prSet phldrT="[Text]"/>
      <dgm:spPr>
        <a:solidFill>
          <a:srgbClr val="92D050"/>
        </a:solidFill>
      </dgm:spPr>
      <dgm:t>
        <a:bodyPr/>
        <a:lstStyle/>
        <a:p>
          <a:r>
            <a:rPr lang="en-US" dirty="0" smtClean="0"/>
            <a:t>Miscellaneous Burn Day</a:t>
          </a:r>
          <a:endParaRPr lang="en-US" dirty="0"/>
        </a:p>
      </dgm:t>
    </dgm:pt>
    <dgm:pt modelId="{1523D5CD-E2DF-4E75-A25B-5D5C57B80A5D}" type="parTrans" cxnId="{4F3C1D7C-DE8A-4AF7-9C27-3DB89AA74204}">
      <dgm:prSet/>
      <dgm:spPr/>
      <dgm:t>
        <a:bodyPr/>
        <a:lstStyle/>
        <a:p>
          <a:endParaRPr lang="en-US"/>
        </a:p>
      </dgm:t>
    </dgm:pt>
    <dgm:pt modelId="{D44EB908-8B95-4433-86B7-D27160D5E9D5}" type="sibTrans" cxnId="{4F3C1D7C-DE8A-4AF7-9C27-3DB89AA74204}">
      <dgm:prSet/>
      <dgm:spPr/>
      <dgm:t>
        <a:bodyPr/>
        <a:lstStyle/>
        <a:p>
          <a:endParaRPr lang="en-US"/>
        </a:p>
      </dgm:t>
    </dgm:pt>
    <dgm:pt modelId="{7311EC14-0E24-489B-B168-371963619180}">
      <dgm:prSet phldrT="[Text]"/>
      <dgm:spPr>
        <a:solidFill>
          <a:srgbClr val="92D050"/>
        </a:solidFill>
      </dgm:spPr>
      <dgm:t>
        <a:bodyPr/>
        <a:lstStyle/>
        <a:p>
          <a:r>
            <a:rPr lang="en-US" dirty="0" smtClean="0"/>
            <a:t>Marginal Green Waste Only</a:t>
          </a:r>
          <a:endParaRPr lang="en-US" dirty="0"/>
        </a:p>
      </dgm:t>
    </dgm:pt>
    <dgm:pt modelId="{CA1EBF8A-A1BA-49E4-962C-D4E1D7BC3D86}" type="parTrans" cxnId="{D6796673-EC59-4F64-9C2F-931A53841070}">
      <dgm:prSet/>
      <dgm:spPr/>
      <dgm:t>
        <a:bodyPr/>
        <a:lstStyle/>
        <a:p>
          <a:endParaRPr lang="en-US"/>
        </a:p>
      </dgm:t>
    </dgm:pt>
    <dgm:pt modelId="{3574C5F5-027E-4285-8126-9F5551DE243A}" type="sibTrans" cxnId="{D6796673-EC59-4F64-9C2F-931A53841070}">
      <dgm:prSet/>
      <dgm:spPr/>
      <dgm:t>
        <a:bodyPr/>
        <a:lstStyle/>
        <a:p>
          <a:endParaRPr lang="en-US"/>
        </a:p>
      </dgm:t>
    </dgm:pt>
    <dgm:pt modelId="{1ADDBE7E-4AF6-4BB0-8F92-1921300E328A}">
      <dgm:prSet phldrT="[Text]"/>
      <dgm:spPr>
        <a:solidFill>
          <a:srgbClr val="92D050"/>
        </a:solidFill>
      </dgm:spPr>
      <dgm:t>
        <a:bodyPr/>
        <a:lstStyle/>
        <a:p>
          <a:r>
            <a:rPr lang="en-US" dirty="0" smtClean="0"/>
            <a:t>Ag. Fields</a:t>
          </a:r>
          <a:endParaRPr lang="en-US" dirty="0"/>
        </a:p>
      </dgm:t>
    </dgm:pt>
    <dgm:pt modelId="{7B3807C0-39FB-49DA-AB1C-4CBA12628CB5}" type="parTrans" cxnId="{37484790-6F9B-483C-9BFF-3A198AC1AD36}">
      <dgm:prSet/>
      <dgm:spPr/>
      <dgm:t>
        <a:bodyPr/>
        <a:lstStyle/>
        <a:p>
          <a:endParaRPr lang="en-US"/>
        </a:p>
      </dgm:t>
    </dgm:pt>
    <dgm:pt modelId="{032D02A5-A3B7-40F0-8FA9-0AAC628D722A}" type="sibTrans" cxnId="{37484790-6F9B-483C-9BFF-3A198AC1AD36}">
      <dgm:prSet/>
      <dgm:spPr/>
      <dgm:t>
        <a:bodyPr/>
        <a:lstStyle/>
        <a:p>
          <a:endParaRPr lang="en-US"/>
        </a:p>
      </dgm:t>
    </dgm:pt>
    <dgm:pt modelId="{0B9447DF-1574-419F-BCD3-C81A660A57C2}">
      <dgm:prSet phldrT="[Text]"/>
      <dgm:spPr>
        <a:solidFill>
          <a:srgbClr val="92D050"/>
        </a:solidFill>
      </dgm:spPr>
      <dgm:t>
        <a:bodyPr/>
        <a:lstStyle/>
        <a:p>
          <a:r>
            <a:rPr lang="en-US" dirty="0" smtClean="0"/>
            <a:t>Marginal Green Waste Only</a:t>
          </a:r>
          <a:endParaRPr lang="en-US" dirty="0"/>
        </a:p>
      </dgm:t>
    </dgm:pt>
    <dgm:pt modelId="{8C022365-DD1D-4AD7-98DE-CD3CBE5A82AB}" type="parTrans" cxnId="{558F6BF6-53B7-45D0-953D-B1EBEE100550}">
      <dgm:prSet/>
      <dgm:spPr/>
      <dgm:t>
        <a:bodyPr/>
        <a:lstStyle/>
        <a:p>
          <a:endParaRPr lang="en-US"/>
        </a:p>
      </dgm:t>
    </dgm:pt>
    <dgm:pt modelId="{66FC09CE-F514-4F60-9CE6-52E0A2C8C1FD}" type="sibTrans" cxnId="{558F6BF6-53B7-45D0-953D-B1EBEE100550}">
      <dgm:prSet/>
      <dgm:spPr/>
      <dgm:t>
        <a:bodyPr/>
        <a:lstStyle/>
        <a:p>
          <a:endParaRPr lang="en-US"/>
        </a:p>
      </dgm:t>
    </dgm:pt>
    <dgm:pt modelId="{239AD5DA-8653-4B34-AEC5-DEEAEF7AB966}">
      <dgm:prSet phldrT="[Text]"/>
      <dgm:spPr>
        <a:solidFill>
          <a:srgbClr val="FFC000"/>
        </a:solidFill>
      </dgm:spPr>
      <dgm:t>
        <a:bodyPr/>
        <a:lstStyle/>
        <a:p>
          <a:r>
            <a:rPr lang="en-US" dirty="0" smtClean="0"/>
            <a:t>Weather Report</a:t>
          </a:r>
          <a:endParaRPr lang="en-US" dirty="0"/>
        </a:p>
      </dgm:t>
    </dgm:pt>
    <dgm:pt modelId="{9BA2C720-3C16-4F61-9C8D-3A1376805A6F}" type="sibTrans" cxnId="{2683F04C-207A-4B44-A9D3-65A98AA4F944}">
      <dgm:prSet/>
      <dgm:spPr/>
      <dgm:t>
        <a:bodyPr/>
        <a:lstStyle/>
        <a:p>
          <a:endParaRPr lang="en-US"/>
        </a:p>
      </dgm:t>
    </dgm:pt>
    <dgm:pt modelId="{A56535D3-AED9-4C68-8AB2-295E5EB1A9A4}" type="parTrans" cxnId="{2683F04C-207A-4B44-A9D3-65A98AA4F944}">
      <dgm:prSet/>
      <dgm:spPr/>
      <dgm:t>
        <a:bodyPr/>
        <a:lstStyle/>
        <a:p>
          <a:endParaRPr lang="en-US"/>
        </a:p>
      </dgm:t>
    </dgm:pt>
    <dgm:pt modelId="{995D49B8-CC4F-4621-8E22-BFAB90D65268}" type="pres">
      <dgm:prSet presAssocID="{B8E47E9C-6DF4-4FE6-B6A7-8AF4481236B9}" presName="Name0" presStyleCnt="0">
        <dgm:presLayoutVars>
          <dgm:chPref val="1"/>
          <dgm:dir/>
          <dgm:animOne val="branch"/>
          <dgm:animLvl val="lvl"/>
          <dgm:resizeHandles val="exact"/>
        </dgm:presLayoutVars>
      </dgm:prSet>
      <dgm:spPr/>
      <dgm:t>
        <a:bodyPr/>
        <a:lstStyle/>
        <a:p>
          <a:endParaRPr lang="en-US"/>
        </a:p>
      </dgm:t>
    </dgm:pt>
    <dgm:pt modelId="{1685E11F-35FD-4062-AF46-82633E49D39A}" type="pres">
      <dgm:prSet presAssocID="{239AD5DA-8653-4B34-AEC5-DEEAEF7AB966}" presName="root1" presStyleCnt="0"/>
      <dgm:spPr/>
    </dgm:pt>
    <dgm:pt modelId="{DF3C83FC-A767-46C4-94D1-EFBAA187B133}" type="pres">
      <dgm:prSet presAssocID="{239AD5DA-8653-4B34-AEC5-DEEAEF7AB966}" presName="LevelOneTextNode" presStyleLbl="node0" presStyleIdx="0" presStyleCnt="1">
        <dgm:presLayoutVars>
          <dgm:chPref val="3"/>
        </dgm:presLayoutVars>
      </dgm:prSet>
      <dgm:spPr/>
      <dgm:t>
        <a:bodyPr/>
        <a:lstStyle/>
        <a:p>
          <a:endParaRPr lang="en-US"/>
        </a:p>
      </dgm:t>
    </dgm:pt>
    <dgm:pt modelId="{94AD155E-4E6F-4758-AD58-64165546FD92}" type="pres">
      <dgm:prSet presAssocID="{239AD5DA-8653-4B34-AEC5-DEEAEF7AB966}" presName="level2hierChild" presStyleCnt="0"/>
      <dgm:spPr/>
    </dgm:pt>
    <dgm:pt modelId="{1B17211D-7CAC-4D00-9CDD-80BC11AF77F6}" type="pres">
      <dgm:prSet presAssocID="{7E850937-42BA-4CAC-8103-51B4F94F626E}" presName="conn2-1" presStyleLbl="parChTrans1D2" presStyleIdx="0" presStyleCnt="3"/>
      <dgm:spPr/>
      <dgm:t>
        <a:bodyPr/>
        <a:lstStyle/>
        <a:p>
          <a:endParaRPr lang="en-US"/>
        </a:p>
      </dgm:t>
    </dgm:pt>
    <dgm:pt modelId="{B4D4A663-78A6-44B9-B448-2204557BD3BE}" type="pres">
      <dgm:prSet presAssocID="{7E850937-42BA-4CAC-8103-51B4F94F626E}" presName="connTx" presStyleLbl="parChTrans1D2" presStyleIdx="0" presStyleCnt="3"/>
      <dgm:spPr/>
      <dgm:t>
        <a:bodyPr/>
        <a:lstStyle/>
        <a:p>
          <a:endParaRPr lang="en-US"/>
        </a:p>
      </dgm:t>
    </dgm:pt>
    <dgm:pt modelId="{53BEA6A2-7974-4E7E-898F-67CD37853EF0}" type="pres">
      <dgm:prSet presAssocID="{0AB2C435-303B-47FE-997F-A85EF4AAD453}" presName="root2" presStyleCnt="0"/>
      <dgm:spPr/>
    </dgm:pt>
    <dgm:pt modelId="{D6B5DE38-5C41-43EA-B7AE-F31890D90309}" type="pres">
      <dgm:prSet presAssocID="{0AB2C435-303B-47FE-997F-A85EF4AAD453}" presName="LevelTwoTextNode" presStyleLbl="node2" presStyleIdx="0" presStyleCnt="3">
        <dgm:presLayoutVars>
          <dgm:chPref val="3"/>
        </dgm:presLayoutVars>
      </dgm:prSet>
      <dgm:spPr/>
      <dgm:t>
        <a:bodyPr/>
        <a:lstStyle/>
        <a:p>
          <a:endParaRPr lang="en-US"/>
        </a:p>
      </dgm:t>
    </dgm:pt>
    <dgm:pt modelId="{A4C976C3-BB87-4F55-B4F3-600C1F9DACC7}" type="pres">
      <dgm:prSet presAssocID="{0AB2C435-303B-47FE-997F-A85EF4AAD453}" presName="level3hierChild" presStyleCnt="0"/>
      <dgm:spPr/>
    </dgm:pt>
    <dgm:pt modelId="{F7D4175F-A3FD-4325-B582-A88862D5717E}" type="pres">
      <dgm:prSet presAssocID="{8C022365-DD1D-4AD7-98DE-CD3CBE5A82AB}" presName="conn2-1" presStyleLbl="parChTrans1D3" presStyleIdx="0" presStyleCnt="3"/>
      <dgm:spPr/>
      <dgm:t>
        <a:bodyPr/>
        <a:lstStyle/>
        <a:p>
          <a:endParaRPr lang="en-US"/>
        </a:p>
      </dgm:t>
    </dgm:pt>
    <dgm:pt modelId="{196350F5-7BCE-49AC-91F2-FA28E6D9B6CF}" type="pres">
      <dgm:prSet presAssocID="{8C022365-DD1D-4AD7-98DE-CD3CBE5A82AB}" presName="connTx" presStyleLbl="parChTrans1D3" presStyleIdx="0" presStyleCnt="3"/>
      <dgm:spPr/>
      <dgm:t>
        <a:bodyPr/>
        <a:lstStyle/>
        <a:p>
          <a:endParaRPr lang="en-US"/>
        </a:p>
      </dgm:t>
    </dgm:pt>
    <dgm:pt modelId="{C601019B-FA0E-4CDE-B897-9C93456197C6}" type="pres">
      <dgm:prSet presAssocID="{0B9447DF-1574-419F-BCD3-C81A660A57C2}" presName="root2" presStyleCnt="0"/>
      <dgm:spPr/>
    </dgm:pt>
    <dgm:pt modelId="{50BF32C0-9888-49E2-8F29-4D7D1CF8EE66}" type="pres">
      <dgm:prSet presAssocID="{0B9447DF-1574-419F-BCD3-C81A660A57C2}" presName="LevelTwoTextNode" presStyleLbl="node3" presStyleIdx="0" presStyleCnt="3" custLinFactY="35781" custLinFactNeighborX="338" custLinFactNeighborY="100000">
        <dgm:presLayoutVars>
          <dgm:chPref val="3"/>
        </dgm:presLayoutVars>
      </dgm:prSet>
      <dgm:spPr/>
      <dgm:t>
        <a:bodyPr/>
        <a:lstStyle/>
        <a:p>
          <a:endParaRPr lang="en-US"/>
        </a:p>
      </dgm:t>
    </dgm:pt>
    <dgm:pt modelId="{0956F128-344E-48AC-BF28-ABA962B9FA5E}" type="pres">
      <dgm:prSet presAssocID="{0B9447DF-1574-419F-BCD3-C81A660A57C2}" presName="level3hierChild" presStyleCnt="0"/>
      <dgm:spPr/>
    </dgm:pt>
    <dgm:pt modelId="{313B6D2D-DD85-426C-862B-10971D4B78C8}" type="pres">
      <dgm:prSet presAssocID="{7B3807C0-39FB-49DA-AB1C-4CBA12628CB5}" presName="conn2-1" presStyleLbl="parChTrans1D3" presStyleIdx="1" presStyleCnt="3"/>
      <dgm:spPr/>
      <dgm:t>
        <a:bodyPr/>
        <a:lstStyle/>
        <a:p>
          <a:endParaRPr lang="en-US"/>
        </a:p>
      </dgm:t>
    </dgm:pt>
    <dgm:pt modelId="{4A04C7A7-4E37-4870-896B-118022F0D611}" type="pres">
      <dgm:prSet presAssocID="{7B3807C0-39FB-49DA-AB1C-4CBA12628CB5}" presName="connTx" presStyleLbl="parChTrans1D3" presStyleIdx="1" presStyleCnt="3"/>
      <dgm:spPr/>
      <dgm:t>
        <a:bodyPr/>
        <a:lstStyle/>
        <a:p>
          <a:endParaRPr lang="en-US"/>
        </a:p>
      </dgm:t>
    </dgm:pt>
    <dgm:pt modelId="{8D3D4418-982F-4D97-8BCE-67DAA7A1CB44}" type="pres">
      <dgm:prSet presAssocID="{1ADDBE7E-4AF6-4BB0-8F92-1921300E328A}" presName="root2" presStyleCnt="0"/>
      <dgm:spPr/>
    </dgm:pt>
    <dgm:pt modelId="{6871A7A9-C549-463B-A90F-64795170B6F9}" type="pres">
      <dgm:prSet presAssocID="{1ADDBE7E-4AF6-4BB0-8F92-1921300E328A}" presName="LevelTwoTextNode" presStyleLbl="node3" presStyleIdx="1" presStyleCnt="3" custLinFactY="-28079" custLinFactNeighborX="1352" custLinFactNeighborY="-100000">
        <dgm:presLayoutVars>
          <dgm:chPref val="3"/>
        </dgm:presLayoutVars>
      </dgm:prSet>
      <dgm:spPr/>
      <dgm:t>
        <a:bodyPr/>
        <a:lstStyle/>
        <a:p>
          <a:endParaRPr lang="en-US"/>
        </a:p>
      </dgm:t>
    </dgm:pt>
    <dgm:pt modelId="{B00CF06D-7B2A-4F7F-883F-B08DE3A910CD}" type="pres">
      <dgm:prSet presAssocID="{1ADDBE7E-4AF6-4BB0-8F92-1921300E328A}" presName="level3hierChild" presStyleCnt="0"/>
      <dgm:spPr/>
    </dgm:pt>
    <dgm:pt modelId="{71793C50-5235-41B4-BB53-021D4740CCC3}" type="pres">
      <dgm:prSet presAssocID="{1523D5CD-E2DF-4E75-A25B-5D5C57B80A5D}" presName="conn2-1" presStyleLbl="parChTrans1D2" presStyleIdx="1" presStyleCnt="3"/>
      <dgm:spPr/>
      <dgm:t>
        <a:bodyPr/>
        <a:lstStyle/>
        <a:p>
          <a:endParaRPr lang="en-US"/>
        </a:p>
      </dgm:t>
    </dgm:pt>
    <dgm:pt modelId="{38EBF99E-998D-4464-84AB-4C80EA222A8C}" type="pres">
      <dgm:prSet presAssocID="{1523D5CD-E2DF-4E75-A25B-5D5C57B80A5D}" presName="connTx" presStyleLbl="parChTrans1D2" presStyleIdx="1" presStyleCnt="3"/>
      <dgm:spPr/>
      <dgm:t>
        <a:bodyPr/>
        <a:lstStyle/>
        <a:p>
          <a:endParaRPr lang="en-US"/>
        </a:p>
      </dgm:t>
    </dgm:pt>
    <dgm:pt modelId="{BE865C29-3410-40BB-BD71-66D87A8F411D}" type="pres">
      <dgm:prSet presAssocID="{550E69D5-F993-49D6-A3EA-2EE5B7C3C077}" presName="root2" presStyleCnt="0"/>
      <dgm:spPr/>
    </dgm:pt>
    <dgm:pt modelId="{97B97D64-5BEA-479E-BFA8-58CD5BFAE634}" type="pres">
      <dgm:prSet presAssocID="{550E69D5-F993-49D6-A3EA-2EE5B7C3C077}" presName="LevelTwoTextNode" presStyleLbl="node2" presStyleIdx="1" presStyleCnt="3">
        <dgm:presLayoutVars>
          <dgm:chPref val="3"/>
        </dgm:presLayoutVars>
      </dgm:prSet>
      <dgm:spPr/>
      <dgm:t>
        <a:bodyPr/>
        <a:lstStyle/>
        <a:p>
          <a:endParaRPr lang="en-US"/>
        </a:p>
      </dgm:t>
    </dgm:pt>
    <dgm:pt modelId="{0B307EBC-4BEB-4248-92F9-160481BA94B0}" type="pres">
      <dgm:prSet presAssocID="{550E69D5-F993-49D6-A3EA-2EE5B7C3C077}" presName="level3hierChild" presStyleCnt="0"/>
      <dgm:spPr/>
    </dgm:pt>
    <dgm:pt modelId="{A444EFAB-7A4B-4CBD-8A9E-B3A727B22BE6}" type="pres">
      <dgm:prSet presAssocID="{CA1EBF8A-A1BA-49E4-962C-D4E1D7BC3D86}" presName="conn2-1" presStyleLbl="parChTrans1D3" presStyleIdx="2" presStyleCnt="3"/>
      <dgm:spPr/>
      <dgm:t>
        <a:bodyPr/>
        <a:lstStyle/>
        <a:p>
          <a:endParaRPr lang="en-US"/>
        </a:p>
      </dgm:t>
    </dgm:pt>
    <dgm:pt modelId="{7F075C64-26A0-41C0-B05C-D6AD4ACE0C88}" type="pres">
      <dgm:prSet presAssocID="{CA1EBF8A-A1BA-49E4-962C-D4E1D7BC3D86}" presName="connTx" presStyleLbl="parChTrans1D3" presStyleIdx="2" presStyleCnt="3"/>
      <dgm:spPr/>
      <dgm:t>
        <a:bodyPr/>
        <a:lstStyle/>
        <a:p>
          <a:endParaRPr lang="en-US"/>
        </a:p>
      </dgm:t>
    </dgm:pt>
    <dgm:pt modelId="{49385821-8369-4F1F-AF5C-D379D49F3543}" type="pres">
      <dgm:prSet presAssocID="{7311EC14-0E24-489B-B168-371963619180}" presName="root2" presStyleCnt="0"/>
      <dgm:spPr/>
    </dgm:pt>
    <dgm:pt modelId="{45BEAC98-1A30-4333-96D2-AD27F22D4076}" type="pres">
      <dgm:prSet presAssocID="{7311EC14-0E24-489B-B168-371963619180}" presName="LevelTwoTextNode" presStyleLbl="node3" presStyleIdx="2" presStyleCnt="3">
        <dgm:presLayoutVars>
          <dgm:chPref val="3"/>
        </dgm:presLayoutVars>
      </dgm:prSet>
      <dgm:spPr/>
      <dgm:t>
        <a:bodyPr/>
        <a:lstStyle/>
        <a:p>
          <a:endParaRPr lang="en-US"/>
        </a:p>
      </dgm:t>
    </dgm:pt>
    <dgm:pt modelId="{22E04FA2-540C-47D9-A159-9868E39A8DAD}" type="pres">
      <dgm:prSet presAssocID="{7311EC14-0E24-489B-B168-371963619180}" presName="level3hierChild" presStyleCnt="0"/>
      <dgm:spPr/>
    </dgm:pt>
    <dgm:pt modelId="{5B909E3F-033E-416D-9845-3CE7B8753C9F}" type="pres">
      <dgm:prSet presAssocID="{EF6B4CC1-31BB-4153-9BA3-D0A8930F28D9}" presName="conn2-1" presStyleLbl="parChTrans1D2" presStyleIdx="2" presStyleCnt="3"/>
      <dgm:spPr/>
      <dgm:t>
        <a:bodyPr/>
        <a:lstStyle/>
        <a:p>
          <a:endParaRPr lang="en-US"/>
        </a:p>
      </dgm:t>
    </dgm:pt>
    <dgm:pt modelId="{AEA1FB3C-B218-4A24-A876-49F976FCDB43}" type="pres">
      <dgm:prSet presAssocID="{EF6B4CC1-31BB-4153-9BA3-D0A8930F28D9}" presName="connTx" presStyleLbl="parChTrans1D2" presStyleIdx="2" presStyleCnt="3"/>
      <dgm:spPr/>
      <dgm:t>
        <a:bodyPr/>
        <a:lstStyle/>
        <a:p>
          <a:endParaRPr lang="en-US"/>
        </a:p>
      </dgm:t>
    </dgm:pt>
    <dgm:pt modelId="{4395F1A3-0D01-4A82-BE64-740842D6E98D}" type="pres">
      <dgm:prSet presAssocID="{CF9CA0EF-1EBF-4926-93DB-D984B4B56F3A}" presName="root2" presStyleCnt="0"/>
      <dgm:spPr/>
    </dgm:pt>
    <dgm:pt modelId="{25DD7490-FAA2-45B5-874F-3A224DE9A63D}" type="pres">
      <dgm:prSet presAssocID="{CF9CA0EF-1EBF-4926-93DB-D984B4B56F3A}" presName="LevelTwoTextNode" presStyleLbl="node2" presStyleIdx="2" presStyleCnt="3">
        <dgm:presLayoutVars>
          <dgm:chPref val="3"/>
        </dgm:presLayoutVars>
      </dgm:prSet>
      <dgm:spPr/>
      <dgm:t>
        <a:bodyPr/>
        <a:lstStyle/>
        <a:p>
          <a:endParaRPr lang="en-US"/>
        </a:p>
      </dgm:t>
    </dgm:pt>
    <dgm:pt modelId="{B5315CFF-CE88-4F74-A508-8851CD81B48C}" type="pres">
      <dgm:prSet presAssocID="{CF9CA0EF-1EBF-4926-93DB-D984B4B56F3A}" presName="level3hierChild" presStyleCnt="0"/>
      <dgm:spPr/>
    </dgm:pt>
  </dgm:ptLst>
  <dgm:cxnLst>
    <dgm:cxn modelId="{D95CCC57-7601-4E0B-809A-C6F971645699}" type="presOf" srcId="{B8E47E9C-6DF4-4FE6-B6A7-8AF4481236B9}" destId="{995D49B8-CC4F-4621-8E22-BFAB90D65268}" srcOrd="0" destOrd="0" presId="urn:microsoft.com/office/officeart/2008/layout/HorizontalMultiLevelHierarchy"/>
    <dgm:cxn modelId="{6A452A2A-8F3A-4675-95DA-3DAE920E2B78}" type="presOf" srcId="{EF6B4CC1-31BB-4153-9BA3-D0A8930F28D9}" destId="{5B909E3F-033E-416D-9845-3CE7B8753C9F}" srcOrd="0" destOrd="0" presId="urn:microsoft.com/office/officeart/2008/layout/HorizontalMultiLevelHierarchy"/>
    <dgm:cxn modelId="{0B0B1F6D-2243-4A1B-8710-7306D915A6B8}" type="presOf" srcId="{1523D5CD-E2DF-4E75-A25B-5D5C57B80A5D}" destId="{38EBF99E-998D-4464-84AB-4C80EA222A8C}" srcOrd="1" destOrd="0" presId="urn:microsoft.com/office/officeart/2008/layout/HorizontalMultiLevelHierarchy"/>
    <dgm:cxn modelId="{37484790-6F9B-483C-9BFF-3A198AC1AD36}" srcId="{0AB2C435-303B-47FE-997F-A85EF4AAD453}" destId="{1ADDBE7E-4AF6-4BB0-8F92-1921300E328A}" srcOrd="1" destOrd="0" parTransId="{7B3807C0-39FB-49DA-AB1C-4CBA12628CB5}" sibTransId="{032D02A5-A3B7-40F0-8FA9-0AAC628D722A}"/>
    <dgm:cxn modelId="{41CCC735-7C0B-47D6-A0AF-556F54E6FA75}" type="presOf" srcId="{8C022365-DD1D-4AD7-98DE-CD3CBE5A82AB}" destId="{F7D4175F-A3FD-4325-B582-A88862D5717E}" srcOrd="0" destOrd="0" presId="urn:microsoft.com/office/officeart/2008/layout/HorizontalMultiLevelHierarchy"/>
    <dgm:cxn modelId="{558F6BF6-53B7-45D0-953D-B1EBEE100550}" srcId="{0AB2C435-303B-47FE-997F-A85EF4AAD453}" destId="{0B9447DF-1574-419F-BCD3-C81A660A57C2}" srcOrd="0" destOrd="0" parTransId="{8C022365-DD1D-4AD7-98DE-CD3CBE5A82AB}" sibTransId="{66FC09CE-F514-4F60-9CE6-52E0A2C8C1FD}"/>
    <dgm:cxn modelId="{1FF3E3D9-D36F-4E26-BAC2-53438C911957}" type="presOf" srcId="{0B9447DF-1574-419F-BCD3-C81A660A57C2}" destId="{50BF32C0-9888-49E2-8F29-4D7D1CF8EE66}" srcOrd="0" destOrd="0" presId="urn:microsoft.com/office/officeart/2008/layout/HorizontalMultiLevelHierarchy"/>
    <dgm:cxn modelId="{97E82291-9155-41C0-B06F-986E39CA47DC}" type="presOf" srcId="{1ADDBE7E-4AF6-4BB0-8F92-1921300E328A}" destId="{6871A7A9-C549-463B-A90F-64795170B6F9}" srcOrd="0" destOrd="0" presId="urn:microsoft.com/office/officeart/2008/layout/HorizontalMultiLevelHierarchy"/>
    <dgm:cxn modelId="{2F36FE47-A1EE-4055-B53A-9B98523336F4}" type="presOf" srcId="{0AB2C435-303B-47FE-997F-A85EF4AAD453}" destId="{D6B5DE38-5C41-43EA-B7AE-F31890D90309}" srcOrd="0" destOrd="0" presId="urn:microsoft.com/office/officeart/2008/layout/HorizontalMultiLevelHierarchy"/>
    <dgm:cxn modelId="{CC5DAD01-F06F-4912-83E5-A41AA9C199EB}" type="presOf" srcId="{1523D5CD-E2DF-4E75-A25B-5D5C57B80A5D}" destId="{71793C50-5235-41B4-BB53-021D4740CCC3}" srcOrd="0" destOrd="0" presId="urn:microsoft.com/office/officeart/2008/layout/HorizontalMultiLevelHierarchy"/>
    <dgm:cxn modelId="{A8166031-6E35-45E1-833B-0470096FFD47}" srcId="{239AD5DA-8653-4B34-AEC5-DEEAEF7AB966}" destId="{0AB2C435-303B-47FE-997F-A85EF4AAD453}" srcOrd="0" destOrd="0" parTransId="{7E850937-42BA-4CAC-8103-51B4F94F626E}" sibTransId="{1C6CE9D8-3A40-4BE7-8681-E57F18FF16D3}"/>
    <dgm:cxn modelId="{6DBD1B83-5EC0-4B4E-BAED-86A7430FF2FA}" type="presOf" srcId="{7B3807C0-39FB-49DA-AB1C-4CBA12628CB5}" destId="{4A04C7A7-4E37-4870-896B-118022F0D611}" srcOrd="1" destOrd="0" presId="urn:microsoft.com/office/officeart/2008/layout/HorizontalMultiLevelHierarchy"/>
    <dgm:cxn modelId="{9D8CB5A4-C8E4-4E40-8441-08F27E5E94E5}" type="presOf" srcId="{EF6B4CC1-31BB-4153-9BA3-D0A8930F28D9}" destId="{AEA1FB3C-B218-4A24-A876-49F976FCDB43}" srcOrd="1" destOrd="0" presId="urn:microsoft.com/office/officeart/2008/layout/HorizontalMultiLevelHierarchy"/>
    <dgm:cxn modelId="{2683F04C-207A-4B44-A9D3-65A98AA4F944}" srcId="{B8E47E9C-6DF4-4FE6-B6A7-8AF4481236B9}" destId="{239AD5DA-8653-4B34-AEC5-DEEAEF7AB966}" srcOrd="0" destOrd="0" parTransId="{A56535D3-AED9-4C68-8AB2-295E5EB1A9A4}" sibTransId="{9BA2C720-3C16-4F61-9C8D-3A1376805A6F}"/>
    <dgm:cxn modelId="{BF82F889-F167-4ED3-B41D-A1E3FAC8B76C}" type="presOf" srcId="{7B3807C0-39FB-49DA-AB1C-4CBA12628CB5}" destId="{313B6D2D-DD85-426C-862B-10971D4B78C8}" srcOrd="0" destOrd="0" presId="urn:microsoft.com/office/officeart/2008/layout/HorizontalMultiLevelHierarchy"/>
    <dgm:cxn modelId="{C0D1C247-9516-4A0F-9368-0BE4FA4B8AB6}" type="presOf" srcId="{CF9CA0EF-1EBF-4926-93DB-D984B4B56F3A}" destId="{25DD7490-FAA2-45B5-874F-3A224DE9A63D}" srcOrd="0" destOrd="0" presId="urn:microsoft.com/office/officeart/2008/layout/HorizontalMultiLevelHierarchy"/>
    <dgm:cxn modelId="{BA6E6180-C07F-4BB8-A2DD-5DAE5C6E36E1}" type="presOf" srcId="{550E69D5-F993-49D6-A3EA-2EE5B7C3C077}" destId="{97B97D64-5BEA-479E-BFA8-58CD5BFAE634}" srcOrd="0" destOrd="0" presId="urn:microsoft.com/office/officeart/2008/layout/HorizontalMultiLevelHierarchy"/>
    <dgm:cxn modelId="{5C666C47-7535-42E9-85C7-58FA213281C3}" type="presOf" srcId="{7311EC14-0E24-489B-B168-371963619180}" destId="{45BEAC98-1A30-4333-96D2-AD27F22D4076}" srcOrd="0" destOrd="0" presId="urn:microsoft.com/office/officeart/2008/layout/HorizontalMultiLevelHierarchy"/>
    <dgm:cxn modelId="{4F3C1D7C-DE8A-4AF7-9C27-3DB89AA74204}" srcId="{239AD5DA-8653-4B34-AEC5-DEEAEF7AB966}" destId="{550E69D5-F993-49D6-A3EA-2EE5B7C3C077}" srcOrd="1" destOrd="0" parTransId="{1523D5CD-E2DF-4E75-A25B-5D5C57B80A5D}" sibTransId="{D44EB908-8B95-4433-86B7-D27160D5E9D5}"/>
    <dgm:cxn modelId="{9A86DE18-0FFC-4E0F-9BE2-5750095CC70E}" type="presOf" srcId="{7E850937-42BA-4CAC-8103-51B4F94F626E}" destId="{B4D4A663-78A6-44B9-B448-2204557BD3BE}" srcOrd="1" destOrd="0" presId="urn:microsoft.com/office/officeart/2008/layout/HorizontalMultiLevelHierarchy"/>
    <dgm:cxn modelId="{12B181A5-A84D-4C8D-8379-C704B6B0530C}" type="presOf" srcId="{CA1EBF8A-A1BA-49E4-962C-D4E1D7BC3D86}" destId="{7F075C64-26A0-41C0-B05C-D6AD4ACE0C88}" srcOrd="1" destOrd="0" presId="urn:microsoft.com/office/officeart/2008/layout/HorizontalMultiLevelHierarchy"/>
    <dgm:cxn modelId="{9CB5B0EA-5F57-4ED0-A266-6F13DB28F5BA}" type="presOf" srcId="{8C022365-DD1D-4AD7-98DE-CD3CBE5A82AB}" destId="{196350F5-7BCE-49AC-91F2-FA28E6D9B6CF}" srcOrd="1" destOrd="0" presId="urn:microsoft.com/office/officeart/2008/layout/HorizontalMultiLevelHierarchy"/>
    <dgm:cxn modelId="{E34A8233-0CEC-4660-B8E9-5B3954AE8545}" type="presOf" srcId="{239AD5DA-8653-4B34-AEC5-DEEAEF7AB966}" destId="{DF3C83FC-A767-46C4-94D1-EFBAA187B133}" srcOrd="0" destOrd="0" presId="urn:microsoft.com/office/officeart/2008/layout/HorizontalMultiLevelHierarchy"/>
    <dgm:cxn modelId="{CEDB9189-2302-4E0E-A287-93381279235F}" type="presOf" srcId="{7E850937-42BA-4CAC-8103-51B4F94F626E}" destId="{1B17211D-7CAC-4D00-9CDD-80BC11AF77F6}" srcOrd="0" destOrd="0" presId="urn:microsoft.com/office/officeart/2008/layout/HorizontalMultiLevelHierarchy"/>
    <dgm:cxn modelId="{779BBAEB-7384-4C55-9CC2-E6164A54D3DB}" srcId="{239AD5DA-8653-4B34-AEC5-DEEAEF7AB966}" destId="{CF9CA0EF-1EBF-4926-93DB-D984B4B56F3A}" srcOrd="2" destOrd="0" parTransId="{EF6B4CC1-31BB-4153-9BA3-D0A8930F28D9}" sibTransId="{48D69AD5-98D1-425F-85EE-48A8D4092BAF}"/>
    <dgm:cxn modelId="{088DE864-E275-4D6F-BB1D-382E7997DFF3}" type="presOf" srcId="{CA1EBF8A-A1BA-49E4-962C-D4E1D7BC3D86}" destId="{A444EFAB-7A4B-4CBD-8A9E-B3A727B22BE6}" srcOrd="0" destOrd="0" presId="urn:microsoft.com/office/officeart/2008/layout/HorizontalMultiLevelHierarchy"/>
    <dgm:cxn modelId="{D6796673-EC59-4F64-9C2F-931A53841070}" srcId="{550E69D5-F993-49D6-A3EA-2EE5B7C3C077}" destId="{7311EC14-0E24-489B-B168-371963619180}" srcOrd="0" destOrd="0" parTransId="{CA1EBF8A-A1BA-49E4-962C-D4E1D7BC3D86}" sibTransId="{3574C5F5-027E-4285-8126-9F5551DE243A}"/>
    <dgm:cxn modelId="{1926976D-06F8-4139-AF1B-7D826721D805}" type="presParOf" srcId="{995D49B8-CC4F-4621-8E22-BFAB90D65268}" destId="{1685E11F-35FD-4062-AF46-82633E49D39A}" srcOrd="0" destOrd="0" presId="urn:microsoft.com/office/officeart/2008/layout/HorizontalMultiLevelHierarchy"/>
    <dgm:cxn modelId="{A054171F-4CB2-4E7C-9E9C-AB0603B97352}" type="presParOf" srcId="{1685E11F-35FD-4062-AF46-82633E49D39A}" destId="{DF3C83FC-A767-46C4-94D1-EFBAA187B133}" srcOrd="0" destOrd="0" presId="urn:microsoft.com/office/officeart/2008/layout/HorizontalMultiLevelHierarchy"/>
    <dgm:cxn modelId="{FD4EADC8-A9C6-4A3C-862D-E25D82647F90}" type="presParOf" srcId="{1685E11F-35FD-4062-AF46-82633E49D39A}" destId="{94AD155E-4E6F-4758-AD58-64165546FD92}" srcOrd="1" destOrd="0" presId="urn:microsoft.com/office/officeart/2008/layout/HorizontalMultiLevelHierarchy"/>
    <dgm:cxn modelId="{89DFF81E-8B7D-4A04-9250-2F36011E1F1B}" type="presParOf" srcId="{94AD155E-4E6F-4758-AD58-64165546FD92}" destId="{1B17211D-7CAC-4D00-9CDD-80BC11AF77F6}" srcOrd="0" destOrd="0" presId="urn:microsoft.com/office/officeart/2008/layout/HorizontalMultiLevelHierarchy"/>
    <dgm:cxn modelId="{D269AD24-386B-46AE-A59A-72D30FB87DA7}" type="presParOf" srcId="{1B17211D-7CAC-4D00-9CDD-80BC11AF77F6}" destId="{B4D4A663-78A6-44B9-B448-2204557BD3BE}" srcOrd="0" destOrd="0" presId="urn:microsoft.com/office/officeart/2008/layout/HorizontalMultiLevelHierarchy"/>
    <dgm:cxn modelId="{87859D84-DF45-4528-87BD-E6FDBCCB9D35}" type="presParOf" srcId="{94AD155E-4E6F-4758-AD58-64165546FD92}" destId="{53BEA6A2-7974-4E7E-898F-67CD37853EF0}" srcOrd="1" destOrd="0" presId="urn:microsoft.com/office/officeart/2008/layout/HorizontalMultiLevelHierarchy"/>
    <dgm:cxn modelId="{9D0CAEF0-C4C7-4E25-933E-3F8AEA8425F4}" type="presParOf" srcId="{53BEA6A2-7974-4E7E-898F-67CD37853EF0}" destId="{D6B5DE38-5C41-43EA-B7AE-F31890D90309}" srcOrd="0" destOrd="0" presId="urn:microsoft.com/office/officeart/2008/layout/HorizontalMultiLevelHierarchy"/>
    <dgm:cxn modelId="{5D630B9F-044D-4A1C-A7AE-129278F674AB}" type="presParOf" srcId="{53BEA6A2-7974-4E7E-898F-67CD37853EF0}" destId="{A4C976C3-BB87-4F55-B4F3-600C1F9DACC7}" srcOrd="1" destOrd="0" presId="urn:microsoft.com/office/officeart/2008/layout/HorizontalMultiLevelHierarchy"/>
    <dgm:cxn modelId="{11B38B8A-E628-4963-98BB-6242CF8B1C2B}" type="presParOf" srcId="{A4C976C3-BB87-4F55-B4F3-600C1F9DACC7}" destId="{F7D4175F-A3FD-4325-B582-A88862D5717E}" srcOrd="0" destOrd="0" presId="urn:microsoft.com/office/officeart/2008/layout/HorizontalMultiLevelHierarchy"/>
    <dgm:cxn modelId="{6A7646D6-EF44-45BE-A47F-11F6AADB6D2F}" type="presParOf" srcId="{F7D4175F-A3FD-4325-B582-A88862D5717E}" destId="{196350F5-7BCE-49AC-91F2-FA28E6D9B6CF}" srcOrd="0" destOrd="0" presId="urn:microsoft.com/office/officeart/2008/layout/HorizontalMultiLevelHierarchy"/>
    <dgm:cxn modelId="{B66643A5-AFE7-40E6-8572-D5A996E8A1CB}" type="presParOf" srcId="{A4C976C3-BB87-4F55-B4F3-600C1F9DACC7}" destId="{C601019B-FA0E-4CDE-B897-9C93456197C6}" srcOrd="1" destOrd="0" presId="urn:microsoft.com/office/officeart/2008/layout/HorizontalMultiLevelHierarchy"/>
    <dgm:cxn modelId="{D892971C-B8D2-47EB-A1AB-B41023616295}" type="presParOf" srcId="{C601019B-FA0E-4CDE-B897-9C93456197C6}" destId="{50BF32C0-9888-49E2-8F29-4D7D1CF8EE66}" srcOrd="0" destOrd="0" presId="urn:microsoft.com/office/officeart/2008/layout/HorizontalMultiLevelHierarchy"/>
    <dgm:cxn modelId="{5105182A-9B6F-4BD5-BA7B-E38C16595BB9}" type="presParOf" srcId="{C601019B-FA0E-4CDE-B897-9C93456197C6}" destId="{0956F128-344E-48AC-BF28-ABA962B9FA5E}" srcOrd="1" destOrd="0" presId="urn:microsoft.com/office/officeart/2008/layout/HorizontalMultiLevelHierarchy"/>
    <dgm:cxn modelId="{385EC5D9-83BE-48C8-A7FA-99F9B02BAA54}" type="presParOf" srcId="{A4C976C3-BB87-4F55-B4F3-600C1F9DACC7}" destId="{313B6D2D-DD85-426C-862B-10971D4B78C8}" srcOrd="2" destOrd="0" presId="urn:microsoft.com/office/officeart/2008/layout/HorizontalMultiLevelHierarchy"/>
    <dgm:cxn modelId="{CD99B583-4E24-4E10-A8EE-7E7C0FC67F14}" type="presParOf" srcId="{313B6D2D-DD85-426C-862B-10971D4B78C8}" destId="{4A04C7A7-4E37-4870-896B-118022F0D611}" srcOrd="0" destOrd="0" presId="urn:microsoft.com/office/officeart/2008/layout/HorizontalMultiLevelHierarchy"/>
    <dgm:cxn modelId="{C5F93781-CA21-4007-96B6-D1C34C30EE9C}" type="presParOf" srcId="{A4C976C3-BB87-4F55-B4F3-600C1F9DACC7}" destId="{8D3D4418-982F-4D97-8BCE-67DAA7A1CB44}" srcOrd="3" destOrd="0" presId="urn:microsoft.com/office/officeart/2008/layout/HorizontalMultiLevelHierarchy"/>
    <dgm:cxn modelId="{C995DCDD-C660-4915-9CFE-8136837DE2CB}" type="presParOf" srcId="{8D3D4418-982F-4D97-8BCE-67DAA7A1CB44}" destId="{6871A7A9-C549-463B-A90F-64795170B6F9}" srcOrd="0" destOrd="0" presId="urn:microsoft.com/office/officeart/2008/layout/HorizontalMultiLevelHierarchy"/>
    <dgm:cxn modelId="{D15001B3-D599-45B1-9409-3494E2903304}" type="presParOf" srcId="{8D3D4418-982F-4D97-8BCE-67DAA7A1CB44}" destId="{B00CF06D-7B2A-4F7F-883F-B08DE3A910CD}" srcOrd="1" destOrd="0" presId="urn:microsoft.com/office/officeart/2008/layout/HorizontalMultiLevelHierarchy"/>
    <dgm:cxn modelId="{010A6B22-DFA7-4154-B373-4BD9CF2035D4}" type="presParOf" srcId="{94AD155E-4E6F-4758-AD58-64165546FD92}" destId="{71793C50-5235-41B4-BB53-021D4740CCC3}" srcOrd="2" destOrd="0" presId="urn:microsoft.com/office/officeart/2008/layout/HorizontalMultiLevelHierarchy"/>
    <dgm:cxn modelId="{04EB97A6-1AEF-46CD-BF28-93365840E3C8}" type="presParOf" srcId="{71793C50-5235-41B4-BB53-021D4740CCC3}" destId="{38EBF99E-998D-4464-84AB-4C80EA222A8C}" srcOrd="0" destOrd="0" presId="urn:microsoft.com/office/officeart/2008/layout/HorizontalMultiLevelHierarchy"/>
    <dgm:cxn modelId="{22D61AD8-7C4A-4A8A-BDA4-3AC915F04F9C}" type="presParOf" srcId="{94AD155E-4E6F-4758-AD58-64165546FD92}" destId="{BE865C29-3410-40BB-BD71-66D87A8F411D}" srcOrd="3" destOrd="0" presId="urn:microsoft.com/office/officeart/2008/layout/HorizontalMultiLevelHierarchy"/>
    <dgm:cxn modelId="{7F91AA9C-6AD3-462B-B46D-EA50F7D5DFC8}" type="presParOf" srcId="{BE865C29-3410-40BB-BD71-66D87A8F411D}" destId="{97B97D64-5BEA-479E-BFA8-58CD5BFAE634}" srcOrd="0" destOrd="0" presId="urn:microsoft.com/office/officeart/2008/layout/HorizontalMultiLevelHierarchy"/>
    <dgm:cxn modelId="{6AC3B78D-39BA-40B9-BDED-994ECCFC9D00}" type="presParOf" srcId="{BE865C29-3410-40BB-BD71-66D87A8F411D}" destId="{0B307EBC-4BEB-4248-92F9-160481BA94B0}" srcOrd="1" destOrd="0" presId="urn:microsoft.com/office/officeart/2008/layout/HorizontalMultiLevelHierarchy"/>
    <dgm:cxn modelId="{0D6DDED0-ECE4-4C66-B7AE-3F79958568A5}" type="presParOf" srcId="{0B307EBC-4BEB-4248-92F9-160481BA94B0}" destId="{A444EFAB-7A4B-4CBD-8A9E-B3A727B22BE6}" srcOrd="0" destOrd="0" presId="urn:microsoft.com/office/officeart/2008/layout/HorizontalMultiLevelHierarchy"/>
    <dgm:cxn modelId="{3EE3ABCB-C809-4A7E-9BAD-42DD1EB42035}" type="presParOf" srcId="{A444EFAB-7A4B-4CBD-8A9E-B3A727B22BE6}" destId="{7F075C64-26A0-41C0-B05C-D6AD4ACE0C88}" srcOrd="0" destOrd="0" presId="urn:microsoft.com/office/officeart/2008/layout/HorizontalMultiLevelHierarchy"/>
    <dgm:cxn modelId="{2B252086-DE0A-4816-A1D2-593BC5875889}" type="presParOf" srcId="{0B307EBC-4BEB-4248-92F9-160481BA94B0}" destId="{49385821-8369-4F1F-AF5C-D379D49F3543}" srcOrd="1" destOrd="0" presId="urn:microsoft.com/office/officeart/2008/layout/HorizontalMultiLevelHierarchy"/>
    <dgm:cxn modelId="{2AC844FB-FD75-4099-8085-03708990EDE2}" type="presParOf" srcId="{49385821-8369-4F1F-AF5C-D379D49F3543}" destId="{45BEAC98-1A30-4333-96D2-AD27F22D4076}" srcOrd="0" destOrd="0" presId="urn:microsoft.com/office/officeart/2008/layout/HorizontalMultiLevelHierarchy"/>
    <dgm:cxn modelId="{59740DBD-7036-459C-B51B-070FA0A4EE7B}" type="presParOf" srcId="{49385821-8369-4F1F-AF5C-D379D49F3543}" destId="{22E04FA2-540C-47D9-A159-9868E39A8DAD}" srcOrd="1" destOrd="0" presId="urn:microsoft.com/office/officeart/2008/layout/HorizontalMultiLevelHierarchy"/>
    <dgm:cxn modelId="{A96C311E-80CF-4781-86C2-9DB5197C8D33}" type="presParOf" srcId="{94AD155E-4E6F-4758-AD58-64165546FD92}" destId="{5B909E3F-033E-416D-9845-3CE7B8753C9F}" srcOrd="4" destOrd="0" presId="urn:microsoft.com/office/officeart/2008/layout/HorizontalMultiLevelHierarchy"/>
    <dgm:cxn modelId="{21E22CE4-9767-461D-8EE8-308677140588}" type="presParOf" srcId="{5B909E3F-033E-416D-9845-3CE7B8753C9F}" destId="{AEA1FB3C-B218-4A24-A876-49F976FCDB43}" srcOrd="0" destOrd="0" presId="urn:microsoft.com/office/officeart/2008/layout/HorizontalMultiLevelHierarchy"/>
    <dgm:cxn modelId="{3760AEC5-E6D4-4BB9-8877-35F39E893D0F}" type="presParOf" srcId="{94AD155E-4E6F-4758-AD58-64165546FD92}" destId="{4395F1A3-0D01-4A82-BE64-740842D6E98D}" srcOrd="5" destOrd="0" presId="urn:microsoft.com/office/officeart/2008/layout/HorizontalMultiLevelHierarchy"/>
    <dgm:cxn modelId="{57AA02BD-14B3-4252-9E6F-45197F76DBA2}" type="presParOf" srcId="{4395F1A3-0D01-4A82-BE64-740842D6E98D}" destId="{25DD7490-FAA2-45B5-874F-3A224DE9A63D}" srcOrd="0" destOrd="0" presId="urn:microsoft.com/office/officeart/2008/layout/HorizontalMultiLevelHierarchy"/>
    <dgm:cxn modelId="{1E9A0B7E-FA34-492D-BB56-BB3434E6A2C8}" type="presParOf" srcId="{4395F1A3-0D01-4A82-BE64-740842D6E98D}" destId="{B5315CFF-CE88-4F74-A508-8851CD81B48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09E3F-033E-416D-9845-3CE7B8753C9F}">
      <dsp:nvSpPr>
        <dsp:cNvPr id="0" name=""/>
        <dsp:cNvSpPr/>
      </dsp:nvSpPr>
      <dsp:spPr>
        <a:xfrm>
          <a:off x="1191811" y="2286766"/>
          <a:ext cx="558056" cy="1329211"/>
        </a:xfrm>
        <a:custGeom>
          <a:avLst/>
          <a:gdLst/>
          <a:ahLst/>
          <a:cxnLst/>
          <a:rect l="0" t="0" r="0" b="0"/>
          <a:pathLst>
            <a:path>
              <a:moveTo>
                <a:pt x="0" y="0"/>
              </a:moveTo>
              <a:lnTo>
                <a:pt x="279028" y="0"/>
              </a:lnTo>
              <a:lnTo>
                <a:pt x="279028" y="1329211"/>
              </a:lnTo>
              <a:lnTo>
                <a:pt x="558056" y="132921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34799" y="2915332"/>
        <a:ext cx="72080" cy="72080"/>
      </dsp:txXfrm>
    </dsp:sp>
    <dsp:sp modelId="{A444EFAB-7A4B-4CBD-8A9E-B3A727B22BE6}">
      <dsp:nvSpPr>
        <dsp:cNvPr id="0" name=""/>
        <dsp:cNvSpPr/>
      </dsp:nvSpPr>
      <dsp:spPr>
        <a:xfrm>
          <a:off x="4540147" y="2506889"/>
          <a:ext cx="558056" cy="91440"/>
        </a:xfrm>
        <a:custGeom>
          <a:avLst/>
          <a:gdLst/>
          <a:ahLst/>
          <a:cxnLst/>
          <a:rect l="0" t="0" r="0" b="0"/>
          <a:pathLst>
            <a:path>
              <a:moveTo>
                <a:pt x="0" y="45720"/>
              </a:moveTo>
              <a:lnTo>
                <a:pt x="558056" y="45720"/>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05224" y="2538657"/>
        <a:ext cx="27902" cy="27902"/>
      </dsp:txXfrm>
    </dsp:sp>
    <dsp:sp modelId="{71793C50-5235-41B4-BB53-021D4740CCC3}">
      <dsp:nvSpPr>
        <dsp:cNvPr id="0" name=""/>
        <dsp:cNvSpPr/>
      </dsp:nvSpPr>
      <dsp:spPr>
        <a:xfrm>
          <a:off x="1191811" y="2286766"/>
          <a:ext cx="558056" cy="265842"/>
        </a:xfrm>
        <a:custGeom>
          <a:avLst/>
          <a:gdLst/>
          <a:ahLst/>
          <a:cxnLst/>
          <a:rect l="0" t="0" r="0" b="0"/>
          <a:pathLst>
            <a:path>
              <a:moveTo>
                <a:pt x="0" y="0"/>
              </a:moveTo>
              <a:lnTo>
                <a:pt x="279028" y="0"/>
              </a:lnTo>
              <a:lnTo>
                <a:pt x="279028" y="265842"/>
              </a:lnTo>
              <a:lnTo>
                <a:pt x="558056" y="26584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5385" y="2404234"/>
        <a:ext cx="30907" cy="30907"/>
      </dsp:txXfrm>
    </dsp:sp>
    <dsp:sp modelId="{313B6D2D-DD85-426C-862B-10971D4B78C8}">
      <dsp:nvSpPr>
        <dsp:cNvPr id="0" name=""/>
        <dsp:cNvSpPr/>
      </dsp:nvSpPr>
      <dsp:spPr>
        <a:xfrm>
          <a:off x="4540147" y="425347"/>
          <a:ext cx="595780" cy="532207"/>
        </a:xfrm>
        <a:custGeom>
          <a:avLst/>
          <a:gdLst/>
          <a:ahLst/>
          <a:cxnLst/>
          <a:rect l="0" t="0" r="0" b="0"/>
          <a:pathLst>
            <a:path>
              <a:moveTo>
                <a:pt x="0" y="532207"/>
              </a:moveTo>
              <a:lnTo>
                <a:pt x="297890" y="532207"/>
              </a:lnTo>
              <a:lnTo>
                <a:pt x="297890" y="0"/>
              </a:lnTo>
              <a:lnTo>
                <a:pt x="595780" y="0"/>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18066" y="671479"/>
        <a:ext cx="39943" cy="39943"/>
      </dsp:txXfrm>
    </dsp:sp>
    <dsp:sp modelId="{F7D4175F-A3FD-4325-B582-A88862D5717E}">
      <dsp:nvSpPr>
        <dsp:cNvPr id="0" name=""/>
        <dsp:cNvSpPr/>
      </dsp:nvSpPr>
      <dsp:spPr>
        <a:xfrm>
          <a:off x="4540147" y="957555"/>
          <a:ext cx="567487" cy="623397"/>
        </a:xfrm>
        <a:custGeom>
          <a:avLst/>
          <a:gdLst/>
          <a:ahLst/>
          <a:cxnLst/>
          <a:rect l="0" t="0" r="0" b="0"/>
          <a:pathLst>
            <a:path>
              <a:moveTo>
                <a:pt x="0" y="0"/>
              </a:moveTo>
              <a:lnTo>
                <a:pt x="283743" y="0"/>
              </a:lnTo>
              <a:lnTo>
                <a:pt x="283743" y="623397"/>
              </a:lnTo>
              <a:lnTo>
                <a:pt x="567487" y="623397"/>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02815" y="1248179"/>
        <a:ext cx="42150" cy="42150"/>
      </dsp:txXfrm>
    </dsp:sp>
    <dsp:sp modelId="{1B17211D-7CAC-4D00-9CDD-80BC11AF77F6}">
      <dsp:nvSpPr>
        <dsp:cNvPr id="0" name=""/>
        <dsp:cNvSpPr/>
      </dsp:nvSpPr>
      <dsp:spPr>
        <a:xfrm>
          <a:off x="1191811" y="957555"/>
          <a:ext cx="558056" cy="1329211"/>
        </a:xfrm>
        <a:custGeom>
          <a:avLst/>
          <a:gdLst/>
          <a:ahLst/>
          <a:cxnLst/>
          <a:rect l="0" t="0" r="0" b="0"/>
          <a:pathLst>
            <a:path>
              <a:moveTo>
                <a:pt x="0" y="1329211"/>
              </a:moveTo>
              <a:lnTo>
                <a:pt x="279028" y="1329211"/>
              </a:lnTo>
              <a:lnTo>
                <a:pt x="279028" y="0"/>
              </a:lnTo>
              <a:lnTo>
                <a:pt x="558056" y="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34799" y="1586121"/>
        <a:ext cx="72080" cy="72080"/>
      </dsp:txXfrm>
    </dsp:sp>
    <dsp:sp modelId="{DF3C83FC-A767-46C4-94D1-EFBAA187B133}">
      <dsp:nvSpPr>
        <dsp:cNvPr id="0" name=""/>
        <dsp:cNvSpPr/>
      </dsp:nvSpPr>
      <dsp:spPr>
        <a:xfrm rot="16200000">
          <a:off x="-1472208" y="1861419"/>
          <a:ext cx="4477343" cy="850695"/>
        </a:xfrm>
        <a:prstGeom prst="rect">
          <a:avLst/>
        </a:prstGeom>
        <a:solidFill>
          <a:srgbClr val="FFC00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kern="1200" dirty="0" smtClean="0"/>
            <a:t>Weather Report</a:t>
          </a:r>
          <a:endParaRPr lang="en-US" sz="4400" kern="1200" dirty="0"/>
        </a:p>
      </dsp:txBody>
      <dsp:txXfrm>
        <a:off x="-1472208" y="1861419"/>
        <a:ext cx="4477343" cy="850695"/>
      </dsp:txXfrm>
    </dsp:sp>
    <dsp:sp modelId="{D6B5DE38-5C41-43EA-B7AE-F31890D90309}">
      <dsp:nvSpPr>
        <dsp:cNvPr id="0" name=""/>
        <dsp:cNvSpPr/>
      </dsp:nvSpPr>
      <dsp:spPr>
        <a:xfrm>
          <a:off x="1749867" y="532207"/>
          <a:ext cx="2790280" cy="850695"/>
        </a:xfrm>
        <a:prstGeom prst="rect">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Burn Day</a:t>
          </a:r>
          <a:endParaRPr lang="en-US" sz="2300" kern="1200" dirty="0"/>
        </a:p>
      </dsp:txBody>
      <dsp:txXfrm>
        <a:off x="1749867" y="532207"/>
        <a:ext cx="2790280" cy="850695"/>
      </dsp:txXfrm>
    </dsp:sp>
    <dsp:sp modelId="{50BF32C0-9888-49E2-8F29-4D7D1CF8EE66}">
      <dsp:nvSpPr>
        <dsp:cNvPr id="0" name=""/>
        <dsp:cNvSpPr/>
      </dsp:nvSpPr>
      <dsp:spPr>
        <a:xfrm>
          <a:off x="5107634" y="1155605"/>
          <a:ext cx="2790280" cy="850695"/>
        </a:xfrm>
        <a:prstGeom prst="rect">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Marginal Green Waste Only</a:t>
          </a:r>
          <a:endParaRPr lang="en-US" sz="2300" kern="1200" dirty="0"/>
        </a:p>
      </dsp:txBody>
      <dsp:txXfrm>
        <a:off x="5107634" y="1155605"/>
        <a:ext cx="2790280" cy="850695"/>
      </dsp:txXfrm>
    </dsp:sp>
    <dsp:sp modelId="{6871A7A9-C549-463B-A90F-64795170B6F9}">
      <dsp:nvSpPr>
        <dsp:cNvPr id="0" name=""/>
        <dsp:cNvSpPr/>
      </dsp:nvSpPr>
      <dsp:spPr>
        <a:xfrm>
          <a:off x="5135928" y="0"/>
          <a:ext cx="2790280" cy="850695"/>
        </a:xfrm>
        <a:prstGeom prst="rect">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Ag. Fields</a:t>
          </a:r>
          <a:endParaRPr lang="en-US" sz="2300" kern="1200" dirty="0"/>
        </a:p>
      </dsp:txBody>
      <dsp:txXfrm>
        <a:off x="5135928" y="0"/>
        <a:ext cx="2790280" cy="850695"/>
      </dsp:txXfrm>
    </dsp:sp>
    <dsp:sp modelId="{97B97D64-5BEA-479E-BFA8-58CD5BFAE634}">
      <dsp:nvSpPr>
        <dsp:cNvPr id="0" name=""/>
        <dsp:cNvSpPr/>
      </dsp:nvSpPr>
      <dsp:spPr>
        <a:xfrm>
          <a:off x="1749867" y="2127261"/>
          <a:ext cx="2790280" cy="850695"/>
        </a:xfrm>
        <a:prstGeom prst="rect">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Miscellaneous Burn Day</a:t>
          </a:r>
          <a:endParaRPr lang="en-US" sz="2300" kern="1200" dirty="0"/>
        </a:p>
      </dsp:txBody>
      <dsp:txXfrm>
        <a:off x="1749867" y="2127261"/>
        <a:ext cx="2790280" cy="850695"/>
      </dsp:txXfrm>
    </dsp:sp>
    <dsp:sp modelId="{45BEAC98-1A30-4333-96D2-AD27F22D4076}">
      <dsp:nvSpPr>
        <dsp:cNvPr id="0" name=""/>
        <dsp:cNvSpPr/>
      </dsp:nvSpPr>
      <dsp:spPr>
        <a:xfrm>
          <a:off x="5098203" y="2127261"/>
          <a:ext cx="2790280" cy="850695"/>
        </a:xfrm>
        <a:prstGeom prst="rect">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Marginal Green Waste Only</a:t>
          </a:r>
          <a:endParaRPr lang="en-US" sz="2300" kern="1200" dirty="0"/>
        </a:p>
      </dsp:txBody>
      <dsp:txXfrm>
        <a:off x="5098203" y="2127261"/>
        <a:ext cx="2790280" cy="850695"/>
      </dsp:txXfrm>
    </dsp:sp>
    <dsp:sp modelId="{25DD7490-FAA2-45B5-874F-3A224DE9A63D}">
      <dsp:nvSpPr>
        <dsp:cNvPr id="0" name=""/>
        <dsp:cNvSpPr/>
      </dsp:nvSpPr>
      <dsp:spPr>
        <a:xfrm>
          <a:off x="1749867" y="3190630"/>
          <a:ext cx="2790280" cy="850695"/>
        </a:xfrm>
        <a:prstGeom prst="rect">
          <a:avLst/>
        </a:prstGeom>
        <a:solidFill>
          <a:srgbClr val="FF000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No Burn Day</a:t>
          </a:r>
          <a:endParaRPr lang="en-US" sz="2300" kern="1200" dirty="0"/>
        </a:p>
      </dsp:txBody>
      <dsp:txXfrm>
        <a:off x="1749867" y="3190630"/>
        <a:ext cx="2790280" cy="85069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55" cy="466627"/>
          </a:xfrm>
          <a:prstGeom prst="rect">
            <a:avLst/>
          </a:prstGeom>
        </p:spPr>
        <p:txBody>
          <a:bodyPr vert="horz" lIns="90526" tIns="45263" rIns="90526" bIns="45263" rtlCol="0"/>
          <a:lstStyle>
            <a:lvl1pPr algn="l">
              <a:defRPr sz="1200"/>
            </a:lvl1pPr>
          </a:lstStyle>
          <a:p>
            <a:endParaRPr lang="en-US"/>
          </a:p>
        </p:txBody>
      </p:sp>
      <p:sp>
        <p:nvSpPr>
          <p:cNvPr id="3" name="Date Placeholder 2"/>
          <p:cNvSpPr>
            <a:spLocks noGrp="1"/>
          </p:cNvSpPr>
          <p:nvPr>
            <p:ph type="dt" sz="quarter" idx="1"/>
          </p:nvPr>
        </p:nvSpPr>
        <p:spPr>
          <a:xfrm>
            <a:off x="3970673" y="0"/>
            <a:ext cx="3038155" cy="466627"/>
          </a:xfrm>
          <a:prstGeom prst="rect">
            <a:avLst/>
          </a:prstGeom>
        </p:spPr>
        <p:txBody>
          <a:bodyPr vert="horz" lIns="90526" tIns="45263" rIns="90526" bIns="45263" rtlCol="0"/>
          <a:lstStyle>
            <a:lvl1pPr algn="r">
              <a:defRPr sz="1200"/>
            </a:lvl1pPr>
          </a:lstStyle>
          <a:p>
            <a:fld id="{5B202B75-4BD3-4008-AE30-B9EB245E89E1}" type="datetimeFigureOut">
              <a:rPr lang="en-US" smtClean="0"/>
              <a:pPr/>
              <a:t>1/16/2019</a:t>
            </a:fld>
            <a:endParaRPr lang="en-US"/>
          </a:p>
        </p:txBody>
      </p:sp>
      <p:sp>
        <p:nvSpPr>
          <p:cNvPr id="4" name="Footer Placeholder 3"/>
          <p:cNvSpPr>
            <a:spLocks noGrp="1"/>
          </p:cNvSpPr>
          <p:nvPr>
            <p:ph type="ftr" sz="quarter" idx="2"/>
          </p:nvPr>
        </p:nvSpPr>
        <p:spPr>
          <a:xfrm>
            <a:off x="0" y="8829773"/>
            <a:ext cx="3038155" cy="466627"/>
          </a:xfrm>
          <a:prstGeom prst="rect">
            <a:avLst/>
          </a:prstGeom>
        </p:spPr>
        <p:txBody>
          <a:bodyPr vert="horz" lIns="90526" tIns="45263" rIns="90526" bIns="45263" rtlCol="0" anchor="b"/>
          <a:lstStyle>
            <a:lvl1pPr algn="l">
              <a:defRPr sz="1200"/>
            </a:lvl1pPr>
          </a:lstStyle>
          <a:p>
            <a:endParaRPr lang="en-US"/>
          </a:p>
        </p:txBody>
      </p:sp>
      <p:sp>
        <p:nvSpPr>
          <p:cNvPr id="5" name="Slide Number Placeholder 4"/>
          <p:cNvSpPr>
            <a:spLocks noGrp="1"/>
          </p:cNvSpPr>
          <p:nvPr>
            <p:ph type="sldNum" sz="quarter" idx="3"/>
          </p:nvPr>
        </p:nvSpPr>
        <p:spPr>
          <a:xfrm>
            <a:off x="3970673" y="8829773"/>
            <a:ext cx="3038155" cy="466627"/>
          </a:xfrm>
          <a:prstGeom prst="rect">
            <a:avLst/>
          </a:prstGeom>
        </p:spPr>
        <p:txBody>
          <a:bodyPr vert="horz" lIns="90526" tIns="45263" rIns="90526" bIns="45263" rtlCol="0" anchor="b"/>
          <a:lstStyle>
            <a:lvl1pPr algn="r">
              <a:defRPr sz="1200"/>
            </a:lvl1pPr>
          </a:lstStyle>
          <a:p>
            <a:fld id="{D1368945-75CB-47A2-92E9-219F1586317E}" type="slidenum">
              <a:rPr lang="en-US" smtClean="0"/>
              <a:pPr/>
              <a:t>‹#›</a:t>
            </a:fld>
            <a:endParaRPr lang="en-US"/>
          </a:p>
        </p:txBody>
      </p:sp>
    </p:spTree>
    <p:extLst>
      <p:ext uri="{BB962C8B-B14F-4D97-AF65-F5344CB8AC3E}">
        <p14:creationId xmlns:p14="http://schemas.microsoft.com/office/powerpoint/2010/main" val="1535226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68" tIns="46584" rIns="93168" bIns="46584" rtlCol="0"/>
          <a:lstStyle>
            <a:lvl1pPr algn="r">
              <a:defRPr sz="1200"/>
            </a:lvl1pPr>
          </a:lstStyle>
          <a:p>
            <a:fld id="{B17A1DAB-18C6-4050-8113-D0BFD13EA589}" type="datetimeFigureOut">
              <a:rPr lang="en-US" smtClean="0"/>
              <a:pPr/>
              <a:t>1/16/2019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8" tIns="46584" rIns="93168" bIns="465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3"/>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8" tIns="46584" rIns="93168" bIns="46584" rtlCol="0" anchor="b"/>
          <a:lstStyle>
            <a:lvl1pPr algn="r">
              <a:defRPr sz="1200"/>
            </a:lvl1pPr>
          </a:lstStyle>
          <a:p>
            <a:fld id="{F69222C8-4A43-41EF-855E-4A10F4FAF569}" type="slidenum">
              <a:rPr lang="en-US" smtClean="0"/>
              <a:pPr/>
              <a:t>‹#›</a:t>
            </a:fld>
            <a:endParaRPr lang="en-US"/>
          </a:p>
        </p:txBody>
      </p:sp>
    </p:spTree>
    <p:extLst>
      <p:ext uri="{BB962C8B-B14F-4D97-AF65-F5344CB8AC3E}">
        <p14:creationId xmlns:p14="http://schemas.microsoft.com/office/powerpoint/2010/main" val="232091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a:t>
            </a:r>
            <a:r>
              <a:rPr lang="en-US" baseline="0" dirty="0" smtClean="0"/>
              <a:t> provide you with some background as to why we authorize agricultural burning of green waste burning. </a:t>
            </a:r>
          </a:p>
          <a:p>
            <a:endParaRPr lang="en-US" baseline="0" dirty="0" smtClean="0"/>
          </a:p>
          <a:p>
            <a:r>
              <a:rPr lang="en-US" baseline="0" dirty="0" smtClean="0"/>
              <a:t>It is important to note that burning occurs throughout the State.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2</a:t>
            </a:fld>
            <a:endParaRPr lang="en-US"/>
          </a:p>
        </p:txBody>
      </p:sp>
    </p:spTree>
    <p:extLst>
      <p:ext uri="{BB962C8B-B14F-4D97-AF65-F5344CB8AC3E}">
        <p14:creationId xmlns:p14="http://schemas.microsoft.com/office/powerpoint/2010/main" val="368622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some examples of what gets submitted to the Fire Departments:</a:t>
            </a:r>
          </a:p>
          <a:p>
            <a:endParaRPr lang="en-US" baseline="0" dirty="0" smtClean="0"/>
          </a:p>
          <a:p>
            <a:r>
              <a:rPr lang="en-US" baseline="0" dirty="0" smtClean="0"/>
              <a:t>Cover Page: </a:t>
            </a:r>
          </a:p>
          <a:p>
            <a:r>
              <a:rPr lang="en-US" baseline="0" dirty="0" smtClean="0"/>
              <a:t>Burning conditions</a:t>
            </a:r>
          </a:p>
          <a:p>
            <a:r>
              <a:rPr lang="en-US" baseline="0" dirty="0" smtClean="0"/>
              <a:t>Date</a:t>
            </a:r>
          </a:p>
          <a:p>
            <a:r>
              <a:rPr lang="en-US" baseline="0" dirty="0" smtClean="0"/>
              <a:t>Burning Hours and </a:t>
            </a:r>
          </a:p>
          <a:p>
            <a:r>
              <a:rPr lang="en-US" baseline="0" dirty="0" smtClean="0"/>
              <a:t>Wind Direction. </a:t>
            </a:r>
          </a:p>
          <a:p>
            <a:endParaRPr lang="en-US" baseline="0" dirty="0" smtClean="0"/>
          </a:p>
          <a:p>
            <a:r>
              <a:rPr lang="en-US" dirty="0" smtClean="0"/>
              <a:t>Followed by a Ag. Field List and/or</a:t>
            </a:r>
            <a:r>
              <a:rPr lang="en-US" baseline="0" dirty="0" smtClean="0"/>
              <a:t> Marginal Green Waste Only List.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12</a:t>
            </a:fld>
            <a:endParaRPr lang="en-US"/>
          </a:p>
        </p:txBody>
      </p:sp>
    </p:spTree>
    <p:extLst>
      <p:ext uri="{BB962C8B-B14F-4D97-AF65-F5344CB8AC3E}">
        <p14:creationId xmlns:p14="http://schemas.microsoft.com/office/powerpoint/2010/main" val="281622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in this graph,</a:t>
            </a:r>
            <a:r>
              <a:rPr lang="en-US" baseline="0" dirty="0" smtClean="0"/>
              <a:t> there has been a significant decrease of Agricultural Burns in Imperial County over the last several years. Furthermore the table below also demonstrates that farmers are utilizing the ERC program instead of burning their fields. Actually over the last few years, the number of acres participating in the ERC program is larger than the amount of actual acres burned.  </a:t>
            </a:r>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13</a:t>
            </a:fld>
            <a:endParaRPr lang="en-US"/>
          </a:p>
        </p:txBody>
      </p:sp>
    </p:spTree>
    <p:extLst>
      <p:ext uri="{BB962C8B-B14F-4D97-AF65-F5344CB8AC3E}">
        <p14:creationId xmlns:p14="http://schemas.microsoft.com/office/powerpoint/2010/main" val="4948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websites an inspector</a:t>
            </a:r>
            <a:r>
              <a:rPr lang="en-US" baseline="0" dirty="0" smtClean="0"/>
              <a:t> performing the Weather Analysis will look at. Depending on the results of the analysis he will determine if that day is or NOT a burn day.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3</a:t>
            </a:fld>
            <a:endParaRPr lang="en-US"/>
          </a:p>
        </p:txBody>
      </p:sp>
    </p:spTree>
    <p:extLst>
      <p:ext uri="{BB962C8B-B14F-4D97-AF65-F5344CB8AC3E}">
        <p14:creationId xmlns:p14="http://schemas.microsoft.com/office/powerpoint/2010/main" val="142161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do want to mention that </a:t>
            </a:r>
            <a:r>
              <a:rPr lang="en-US" dirty="0" smtClean="0"/>
              <a:t>during the last several months the</a:t>
            </a:r>
            <a:r>
              <a:rPr lang="en-US" baseline="0" dirty="0" smtClean="0"/>
              <a:t> Air District has internally made it a common practice to inspect residential burn piles at specific locations in Imperial County where there is residential neighborhoods that are located just outside city limits.</a:t>
            </a:r>
          </a:p>
          <a:p>
            <a:endParaRPr lang="en-US" baseline="0" dirty="0" smtClean="0"/>
          </a:p>
          <a:p>
            <a:r>
              <a:rPr lang="en-US" baseline="0" dirty="0" smtClean="0"/>
              <a:t>We also make it a practice to inform all callers requesting to burn to utilize trash services when available instead of burning. However we know this is also problematic as landfills will lose capacity much sooner and there are upcoming regulations that will potentially prohibit this from being an option.      </a:t>
            </a:r>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5</a:t>
            </a:fld>
            <a:endParaRPr lang="en-US"/>
          </a:p>
        </p:txBody>
      </p:sp>
    </p:spTree>
    <p:extLst>
      <p:ext uri="{BB962C8B-B14F-4D97-AF65-F5344CB8AC3E}">
        <p14:creationId xmlns:p14="http://schemas.microsoft.com/office/powerpoint/2010/main" val="25452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quick view of what it all comes down to. Depending on</a:t>
            </a:r>
            <a:r>
              <a:rPr lang="en-US" baseline="0" dirty="0" smtClean="0"/>
              <a:t> the weather analysis the inspector in charge of the weather will select the condition to burn or NOT burn. </a:t>
            </a:r>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6</a:t>
            </a:fld>
            <a:endParaRPr lang="en-US"/>
          </a:p>
        </p:txBody>
      </p:sp>
    </p:spTree>
    <p:extLst>
      <p:ext uri="{BB962C8B-B14F-4D97-AF65-F5344CB8AC3E}">
        <p14:creationId xmlns:p14="http://schemas.microsoft.com/office/powerpoint/2010/main" val="107600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CARB makes their</a:t>
            </a:r>
            <a:r>
              <a:rPr lang="en-US" baseline="0" dirty="0" smtClean="0"/>
              <a:t> burn designation for each day based on evaluation of weather patterns, air quality, modeling, forecast and other factors, the Air District still evaluates all up to date available data during the morning or each day in order to make an educated designation. The Air District will hardly ever burn on a “No Burn” day designated by CARB unless the Air District is completely comfortable in making the change based on up to date data.  Nevertheless, the Air District will call a No Burn Day when up to date data demonstrates it is not a good burn day even if CARB has designated the day as a burn day.  </a:t>
            </a:r>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7</a:t>
            </a:fld>
            <a:endParaRPr lang="en-US"/>
          </a:p>
        </p:txBody>
      </p:sp>
    </p:spTree>
    <p:extLst>
      <p:ext uri="{BB962C8B-B14F-4D97-AF65-F5344CB8AC3E}">
        <p14:creationId xmlns:p14="http://schemas.microsoft.com/office/powerpoint/2010/main" val="48023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inversions are very common in the Imperial</a:t>
            </a:r>
            <a:r>
              <a:rPr lang="en-US" baseline="0" dirty="0" smtClean="0"/>
              <a:t> Valley and we often see them early in the morning when we wake up. Unfortunately due to our geographical landscape as well as stagnant wind conditions these inversions tend to occur regularly in the valley. This plays a major role in the Air District’s decision when it comes to burning. </a:t>
            </a:r>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8</a:t>
            </a:fld>
            <a:endParaRPr lang="en-US"/>
          </a:p>
        </p:txBody>
      </p:sp>
    </p:spTree>
    <p:extLst>
      <p:ext uri="{BB962C8B-B14F-4D97-AF65-F5344CB8AC3E}">
        <p14:creationId xmlns:p14="http://schemas.microsoft.com/office/powerpoint/2010/main" val="380377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California Air Resources Board (CARB)</a:t>
            </a:r>
            <a:r>
              <a:rPr lang="en-US" baseline="0" dirty="0" smtClean="0"/>
              <a:t> Has adopted a Statewide rule restricting the burning of household waste at residences, effective January 1, 2004. </a:t>
            </a:r>
          </a:p>
          <a:p>
            <a:endParaRPr lang="en-US" baseline="0" dirty="0" smtClean="0"/>
          </a:p>
          <a:p>
            <a:r>
              <a:rPr lang="en-US" baseline="0" dirty="0" smtClean="0"/>
              <a:t>55 gallon metal drums and/or Incinerators are prohibited Statewide. </a:t>
            </a:r>
          </a:p>
          <a:p>
            <a:endParaRPr lang="en-US" baseline="0" dirty="0" smtClean="0"/>
          </a:p>
          <a:p>
            <a:r>
              <a:rPr lang="en-US" baseline="0" dirty="0" smtClean="0"/>
              <a:t>Proper disposal must take place, either by self-hauling to a transfer station, landfill, or recycling center. (See Fact Sheet or Burning Residential Waste Tri-fold Brochure)</a:t>
            </a:r>
          </a:p>
          <a:p>
            <a:endParaRPr lang="en-US" baseline="0" dirty="0" smtClean="0"/>
          </a:p>
          <a:p>
            <a:endParaRPr lang="en-US" baseline="0" dirty="0" smtClean="0"/>
          </a:p>
          <a:p>
            <a:endParaRPr lang="en-US" baseline="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9</a:t>
            </a:fld>
            <a:endParaRPr lang="en-US"/>
          </a:p>
        </p:txBody>
      </p:sp>
    </p:spTree>
    <p:extLst>
      <p:ext uri="{BB962C8B-B14F-4D97-AF65-F5344CB8AC3E}">
        <p14:creationId xmlns:p14="http://schemas.microsoft.com/office/powerpoint/2010/main" val="2061318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imagine today is a burn day and we must</a:t>
            </a:r>
            <a:r>
              <a:rPr lang="en-US" baseline="0" dirty="0" smtClean="0"/>
              <a:t> select some fields to burn. The inspector in charge will strategically select the field based on the location, wind direction, wind speed and surroundings (Cities, Schools, Hospitals, etc.) Once all that has been identified, you will determine the starting time and how many acres you will be burning per each quadrant. (Not to exceed 500 acres per quadrant). </a:t>
            </a:r>
          </a:p>
          <a:p>
            <a:endParaRPr lang="en-US" baseline="0" dirty="0" smtClean="0"/>
          </a:p>
          <a:p>
            <a:r>
              <a:rPr lang="en-US" baseline="0" dirty="0" smtClean="0"/>
              <a:t>Our dividers are CA Hwy 78 and CA Hwy 111.</a:t>
            </a:r>
          </a:p>
          <a:p>
            <a:endParaRPr lang="en-US" baseline="0" dirty="0" smtClean="0"/>
          </a:p>
          <a:p>
            <a:r>
              <a:rPr lang="en-US" baseline="0" dirty="0" smtClean="0"/>
              <a:t>The green dots represent our five (5) Regulated Air Monitoring Stations.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10</a:t>
            </a:fld>
            <a:endParaRPr lang="en-US"/>
          </a:p>
        </p:txBody>
      </p:sp>
    </p:spTree>
    <p:extLst>
      <p:ext uri="{BB962C8B-B14F-4D97-AF65-F5344CB8AC3E}">
        <p14:creationId xmlns:p14="http://schemas.microsoft.com/office/powerpoint/2010/main" val="4110806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some examples of what gets submitted to the Fire Departments and other agencies:</a:t>
            </a:r>
          </a:p>
          <a:p>
            <a:endParaRPr lang="en-US" baseline="0" dirty="0" smtClean="0"/>
          </a:p>
          <a:p>
            <a:r>
              <a:rPr lang="en-US" baseline="0" dirty="0" smtClean="0"/>
              <a:t>Cover Page: </a:t>
            </a:r>
          </a:p>
          <a:p>
            <a:r>
              <a:rPr lang="en-US" baseline="0" dirty="0" smtClean="0"/>
              <a:t>Burning conditions</a:t>
            </a:r>
          </a:p>
          <a:p>
            <a:r>
              <a:rPr lang="en-US" baseline="0" dirty="0" smtClean="0"/>
              <a:t>Date</a:t>
            </a:r>
          </a:p>
          <a:p>
            <a:r>
              <a:rPr lang="en-US" baseline="0" dirty="0" smtClean="0"/>
              <a:t>Burning Hours and </a:t>
            </a:r>
          </a:p>
          <a:p>
            <a:r>
              <a:rPr lang="en-US" baseline="0" dirty="0" smtClean="0"/>
              <a:t>Wind Direction. </a:t>
            </a:r>
          </a:p>
          <a:p>
            <a:endParaRPr lang="en-US" baseline="0" dirty="0" smtClean="0"/>
          </a:p>
          <a:p>
            <a:r>
              <a:rPr lang="en-US" dirty="0" smtClean="0"/>
              <a:t>Followed by a Ag. Field List and/or</a:t>
            </a:r>
            <a:r>
              <a:rPr lang="en-US" baseline="0" dirty="0" smtClean="0"/>
              <a:t> Marginal Green Waste Only List</a:t>
            </a:r>
            <a:r>
              <a:rPr lang="en-US" baseline="0" dirty="0" smtClean="0"/>
              <a:t>.</a:t>
            </a:r>
          </a:p>
          <a:p>
            <a:endParaRPr lang="en-US" baseline="0" dirty="0" smtClean="0"/>
          </a:p>
          <a:p>
            <a:r>
              <a:rPr lang="en-US" baseline="0" dirty="0" smtClean="0"/>
              <a:t>Burning information is also now available on the Air Districts website.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9222C8-4A43-41EF-855E-4A10F4FAF569}" type="slidenum">
              <a:rPr lang="en-US" smtClean="0"/>
              <a:pPr/>
              <a:t>11</a:t>
            </a:fld>
            <a:endParaRPr lang="en-US"/>
          </a:p>
        </p:txBody>
      </p:sp>
    </p:spTree>
    <p:extLst>
      <p:ext uri="{BB962C8B-B14F-4D97-AF65-F5344CB8AC3E}">
        <p14:creationId xmlns:p14="http://schemas.microsoft.com/office/powerpoint/2010/main" val="2231351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r>
              <a:rPr lang="en-US" smtClean="0"/>
              <a:t>April 3, 2014</a:t>
            </a: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51E2C75-21B3-4B7D-A130-E77CEFBEC62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April 3, 2014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E2C75-21B3-4B7D-A130-E77CEFBEC6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April 3, 2014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E2C75-21B3-4B7D-A130-E77CEFBEC6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April 3, 2014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E2C75-21B3-4B7D-A130-E77CEFBEC622}"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April 3, 2014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E2C75-21B3-4B7D-A130-E77CEFBEC622}"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April 3, 2014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E2C75-21B3-4B7D-A130-E77CEFBEC622}"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April 3, 2014</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E2C75-21B3-4B7D-A130-E77CEFBEC6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April 3, 2014</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1E2C75-21B3-4B7D-A130-E77CEFBEC622}"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April 3, 2014</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E2C75-21B3-4B7D-A130-E77CEFBEC6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r>
              <a:rPr lang="en-US" smtClean="0"/>
              <a:t>April 3, 2014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E2C75-21B3-4B7D-A130-E77CEFBEC6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smtClean="0"/>
              <a:t>April 3, 2014</a:t>
            </a: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51E2C75-21B3-4B7D-A130-E77CEFBEC622}"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en-US" smtClean="0"/>
              <a:t>April 3, 2014</a:t>
            </a: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51E2C75-21B3-4B7D-A130-E77CEFBEC6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hyperlink" Target="mailto:emmanuelsanchez@co.imperial.ca.u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forecast.weather.gov/MapClick.php?w0=t&amp;w3=sfcwind&amp;w3u=1&amp;w6=rh&amp;w9=mhgt&amp;w12=twind&amp;w12u=1&amp;w13=ft20w&amp;w13u=1&amp;AheadHour=0&amp;Submit=Submit&amp;FcstType=digital&amp;textField1=32.82540&amp;textField2=-115.62147&amp;site=all&amp;unit=0&amp;dd=0&amp;bw=0" TargetMode="External"/><Relationship Id="rId3" Type="http://schemas.openxmlformats.org/officeDocument/2006/relationships/image" Target="../media/image5.png"/><Relationship Id="rId7" Type="http://schemas.openxmlformats.org/officeDocument/2006/relationships/hyperlink" Target="https://ssl.arb.ca.gov/pfirs/cb3/cb3.ph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ready.arl.noaa.gov/READYcmet.php" TargetMode="External"/><Relationship Id="rId5" Type="http://schemas.openxmlformats.org/officeDocument/2006/relationships/hyperlink" Target="https://forecast.weather.gov/MapClick.php?zoneid=CAZ567" TargetMode="External"/><Relationship Id="rId10" Type="http://schemas.openxmlformats.org/officeDocument/2006/relationships/hyperlink" Target="http://imperialvalleyair.org/" TargetMode="External"/><Relationship Id="rId4" Type="http://schemas.microsoft.com/office/2007/relationships/hdphoto" Target="../media/hdphoto1.wdp"/><Relationship Id="rId9" Type="http://schemas.openxmlformats.org/officeDocument/2006/relationships/hyperlink" Target="https://www.arb.ca.gov/smp/met/apob.php"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02326"/>
            <a:ext cx="8229600" cy="3604965"/>
          </a:xfrm>
        </p:spPr>
        <p:txBody>
          <a:bodyPr/>
          <a:lstStyle/>
          <a:p>
            <a:pPr marL="109728" indent="0" algn="ctr">
              <a:buNone/>
            </a:pPr>
            <a:endParaRPr lang="en-US" sz="2400" dirty="0">
              <a:latin typeface="Arial" panose="020B0604020202020204" pitchFamily="34" charset="0"/>
              <a:cs typeface="Arial" panose="020B0604020202020204" pitchFamily="34" charset="0"/>
            </a:endParaRPr>
          </a:p>
          <a:p>
            <a:pPr marL="109728" indent="0" algn="ctr">
              <a:buNone/>
            </a:pPr>
            <a:r>
              <a:rPr lang="en-US" sz="2400" dirty="0" smtClean="0">
                <a:latin typeface="Arial" panose="020B0604020202020204" pitchFamily="34" charset="0"/>
                <a:cs typeface="Arial" panose="020B0604020202020204" pitchFamily="34" charset="0"/>
              </a:rPr>
              <a:t>Imperial County Agricultural and Open Burn Program</a:t>
            </a:r>
          </a:p>
          <a:p>
            <a:pPr marL="109728" indent="0">
              <a:buNone/>
            </a:pPr>
            <a:endParaRPr lang="en-US" dirty="0"/>
          </a:p>
        </p:txBody>
      </p:sp>
      <p:sp>
        <p:nvSpPr>
          <p:cNvPr id="4" name="Slide Number Placeholder 3"/>
          <p:cNvSpPr>
            <a:spLocks noGrp="1"/>
          </p:cNvSpPr>
          <p:nvPr>
            <p:ph type="sldNum" sz="quarter" idx="12"/>
          </p:nvPr>
        </p:nvSpPr>
        <p:spPr/>
        <p:txBody>
          <a:bodyPr/>
          <a:lstStyle/>
          <a:p>
            <a:fld id="{951E2C75-21B3-4B7D-A130-E77CEFBEC622}" type="slidenum">
              <a:rPr lang="en-US" smtClean="0"/>
              <a:pPr/>
              <a:t>1</a:t>
            </a:fld>
            <a:endParaRPr lang="en-US"/>
          </a:p>
        </p:txBody>
      </p:sp>
      <p:pic>
        <p:nvPicPr>
          <p:cNvPr id="7" name="Picture 6"/>
          <p:cNvPicPr>
            <a:picLocks noChangeAspect="1"/>
          </p:cNvPicPr>
          <p:nvPr/>
        </p:nvPicPr>
        <p:blipFill>
          <a:blip r:embed="rId2"/>
          <a:stretch>
            <a:fillRect/>
          </a:stretch>
        </p:blipFill>
        <p:spPr>
          <a:xfrm>
            <a:off x="3511204" y="177420"/>
            <a:ext cx="2121592" cy="21276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9839"/>
            <a:ext cx="4449171" cy="340816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648" y="3439236"/>
            <a:ext cx="4558352" cy="3418764"/>
          </a:xfrm>
          <a:prstGeom prst="rect">
            <a:avLst/>
          </a:prstGeom>
        </p:spPr>
      </p:pic>
    </p:spTree>
    <p:extLst>
      <p:ext uri="{BB962C8B-B14F-4D97-AF65-F5344CB8AC3E}">
        <p14:creationId xmlns:p14="http://schemas.microsoft.com/office/powerpoint/2010/main" val="4282112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1E2C75-21B3-4B7D-A130-E77CEFBEC622}" type="slidenum">
              <a:rPr lang="en-US" smtClean="0"/>
              <a:pPr/>
              <a:t>10</a:t>
            </a:fld>
            <a:endParaRPr lang="en-US"/>
          </a:p>
        </p:txBody>
      </p:sp>
      <p:sp>
        <p:nvSpPr>
          <p:cNvPr id="6" name="Title 5"/>
          <p:cNvSpPr>
            <a:spLocks noGrp="1"/>
          </p:cNvSpPr>
          <p:nvPr>
            <p:ph type="title"/>
          </p:nvPr>
        </p:nvSpPr>
        <p:spPr/>
        <p:txBody>
          <a:bodyPr>
            <a:normAutofit/>
          </a:bodyPr>
          <a:lstStyle/>
          <a:p>
            <a:pPr algn="ctr"/>
            <a:r>
              <a:rPr lang="en-US" sz="3200" dirty="0" smtClean="0">
                <a:solidFill>
                  <a:srgbClr val="00B0F0"/>
                </a:solidFill>
                <a:latin typeface="Arial" panose="020B0604020202020204" pitchFamily="34" charset="0"/>
                <a:cs typeface="Arial" panose="020B0604020202020204" pitchFamily="34" charset="0"/>
              </a:rPr>
              <a:t>Imperial County Aerial </a:t>
            </a:r>
            <a:r>
              <a:rPr lang="en-US" sz="3200" dirty="0" smtClean="0">
                <a:solidFill>
                  <a:srgbClr val="00B0F0"/>
                </a:solidFill>
                <a:latin typeface="Arial" panose="020B0604020202020204" pitchFamily="34" charset="0"/>
                <a:cs typeface="Arial" panose="020B0604020202020204" pitchFamily="34" charset="0"/>
              </a:rPr>
              <a:t>Map</a:t>
            </a:r>
            <a:r>
              <a:rPr lang="en-US" sz="3200" dirty="0" smtClean="0">
                <a:solidFill>
                  <a:srgbClr val="00B0F0"/>
                </a:solidFill>
                <a:latin typeface="Arial" panose="020B0604020202020204" pitchFamily="34" charset="0"/>
                <a:cs typeface="Arial" panose="020B0604020202020204" pitchFamily="34" charset="0"/>
              </a:rPr>
              <a:t/>
            </a:r>
            <a:br>
              <a:rPr lang="en-US" sz="3200" dirty="0" smtClean="0">
                <a:solidFill>
                  <a:srgbClr val="00B0F0"/>
                </a:solidFill>
                <a:latin typeface="Arial" panose="020B0604020202020204" pitchFamily="34" charset="0"/>
                <a:cs typeface="Arial" panose="020B0604020202020204" pitchFamily="34" charset="0"/>
              </a:rPr>
            </a:br>
            <a:r>
              <a:rPr lang="en-US" sz="3200" dirty="0" smtClean="0">
                <a:solidFill>
                  <a:srgbClr val="00B0F0"/>
                </a:solidFill>
                <a:latin typeface="Arial" panose="020B0604020202020204" pitchFamily="34" charset="0"/>
                <a:cs typeface="Arial" panose="020B0604020202020204" pitchFamily="34" charset="0"/>
              </a:rPr>
              <a:t>500 </a:t>
            </a:r>
            <a:r>
              <a:rPr lang="en-US" sz="3200" dirty="0" err="1" smtClean="0">
                <a:solidFill>
                  <a:srgbClr val="00B0F0"/>
                </a:solidFill>
                <a:latin typeface="Arial" panose="020B0604020202020204" pitchFamily="34" charset="0"/>
                <a:cs typeface="Arial" panose="020B0604020202020204" pitchFamily="34" charset="0"/>
              </a:rPr>
              <a:t>Agricultral</a:t>
            </a:r>
            <a:r>
              <a:rPr lang="en-US" sz="3200" dirty="0" smtClean="0">
                <a:solidFill>
                  <a:srgbClr val="00B0F0"/>
                </a:solidFill>
                <a:latin typeface="Arial" panose="020B0604020202020204" pitchFamily="34" charset="0"/>
                <a:cs typeface="Arial" panose="020B0604020202020204" pitchFamily="34" charset="0"/>
              </a:rPr>
              <a:t> Acres </a:t>
            </a:r>
            <a:r>
              <a:rPr lang="en-US" sz="3200" dirty="0">
                <a:solidFill>
                  <a:srgbClr val="00B0F0"/>
                </a:solidFill>
                <a:latin typeface="Arial" panose="020B0604020202020204" pitchFamily="34" charset="0"/>
                <a:cs typeface="Arial" panose="020B0604020202020204" pitchFamily="34" charset="0"/>
              </a:rPr>
              <a:t>M</a:t>
            </a:r>
            <a:r>
              <a:rPr lang="en-US" sz="3200" dirty="0" smtClean="0">
                <a:solidFill>
                  <a:srgbClr val="00B0F0"/>
                </a:solidFill>
                <a:latin typeface="Arial" panose="020B0604020202020204" pitchFamily="34" charset="0"/>
                <a:cs typeface="Arial" panose="020B0604020202020204" pitchFamily="34" charset="0"/>
              </a:rPr>
              <a:t>ax </a:t>
            </a:r>
            <a:r>
              <a:rPr lang="en-US" sz="3200" dirty="0">
                <a:solidFill>
                  <a:srgbClr val="00B0F0"/>
                </a:solidFill>
                <a:latin typeface="Arial" panose="020B0604020202020204" pitchFamily="34" charset="0"/>
                <a:cs typeface="Arial" panose="020B0604020202020204" pitchFamily="34" charset="0"/>
              </a:rPr>
              <a:t>P</a:t>
            </a:r>
            <a:r>
              <a:rPr lang="en-US" sz="3200" dirty="0" smtClean="0">
                <a:solidFill>
                  <a:srgbClr val="00B0F0"/>
                </a:solidFill>
                <a:latin typeface="Arial" panose="020B0604020202020204" pitchFamily="34" charset="0"/>
                <a:cs typeface="Arial" panose="020B0604020202020204" pitchFamily="34" charset="0"/>
              </a:rPr>
              <a:t>er Quadrant</a:t>
            </a:r>
            <a:endParaRPr lang="en-US" sz="3200" dirty="0">
              <a:latin typeface="Arial" panose="020B0604020202020204" pitchFamily="34" charset="0"/>
              <a:cs typeface="Arial" panose="020B0604020202020204" pitchFamily="34" charset="0"/>
            </a:endParaRPr>
          </a:p>
        </p:txBody>
      </p:sp>
      <p:pic>
        <p:nvPicPr>
          <p:cNvPr id="3" name="Content Placeholder 2"/>
          <p:cNvPicPr>
            <a:picLocks noGrp="1" noChangeAspect="1"/>
          </p:cNvPicPr>
          <p:nvPr>
            <p:ph sz="half" idx="2"/>
          </p:nvPr>
        </p:nvPicPr>
        <p:blipFill>
          <a:blip r:embed="rId3"/>
          <a:stretch>
            <a:fillRect/>
          </a:stretch>
        </p:blipFill>
        <p:spPr>
          <a:xfrm>
            <a:off x="1583473" y="1481138"/>
            <a:ext cx="5921298" cy="4927600"/>
          </a:xfrm>
          <a:prstGeom prst="rect">
            <a:avLst/>
          </a:prstGeom>
        </p:spPr>
      </p:pic>
      <p:cxnSp>
        <p:nvCxnSpPr>
          <p:cNvPr id="7" name="Straight Connector 6"/>
          <p:cNvCxnSpPr/>
          <p:nvPr/>
        </p:nvCxnSpPr>
        <p:spPr>
          <a:xfrm>
            <a:off x="1728439" y="4114800"/>
            <a:ext cx="5575610" cy="33454"/>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4"/>
          <a:stretch>
            <a:fillRect/>
          </a:stretch>
        </p:blipFill>
        <p:spPr>
          <a:xfrm rot="5400000">
            <a:off x="2239495" y="4011880"/>
            <a:ext cx="4746409" cy="45719"/>
          </a:xfrm>
          <a:prstGeom prst="rect">
            <a:avLst/>
          </a:prstGeom>
        </p:spPr>
      </p:pic>
      <p:sp>
        <p:nvSpPr>
          <p:cNvPr id="2" name="TextBox 1"/>
          <p:cNvSpPr txBox="1"/>
          <p:nvPr/>
        </p:nvSpPr>
        <p:spPr>
          <a:xfrm>
            <a:off x="1941922" y="3751868"/>
            <a:ext cx="942680" cy="369332"/>
          </a:xfrm>
          <a:prstGeom prst="rect">
            <a:avLst/>
          </a:prstGeom>
          <a:noFill/>
        </p:spPr>
        <p:txBody>
          <a:bodyPr wrap="square" rtlCol="0">
            <a:spAutoFit/>
          </a:bodyPr>
          <a:lstStyle/>
          <a:p>
            <a:r>
              <a:rPr lang="en-US" b="1" i="1" dirty="0" smtClean="0">
                <a:solidFill>
                  <a:srgbClr val="FF0000"/>
                </a:solidFill>
              </a:rPr>
              <a:t>CA-78</a:t>
            </a:r>
            <a:endParaRPr lang="en-US" b="1" i="1" dirty="0">
              <a:solidFill>
                <a:srgbClr val="FF0000"/>
              </a:solidFill>
            </a:endParaRPr>
          </a:p>
        </p:txBody>
      </p:sp>
      <p:sp>
        <p:nvSpPr>
          <p:cNvPr id="4" name="TextBox 3"/>
          <p:cNvSpPr txBox="1"/>
          <p:nvPr/>
        </p:nvSpPr>
        <p:spPr>
          <a:xfrm>
            <a:off x="4725466" y="4511186"/>
            <a:ext cx="1244338" cy="367646"/>
          </a:xfrm>
          <a:prstGeom prst="rect">
            <a:avLst/>
          </a:prstGeom>
          <a:noFill/>
        </p:spPr>
        <p:txBody>
          <a:bodyPr wrap="square" rtlCol="0">
            <a:spAutoFit/>
          </a:bodyPr>
          <a:lstStyle/>
          <a:p>
            <a:r>
              <a:rPr lang="en-US" b="1" i="1" dirty="0" smtClean="0">
                <a:solidFill>
                  <a:srgbClr val="FF0000"/>
                </a:solidFill>
              </a:rPr>
              <a:t>CA-111</a:t>
            </a:r>
            <a:endParaRPr lang="en-US" b="1" i="1" dirty="0">
              <a:solidFill>
                <a:srgbClr val="FF0000"/>
              </a:solidFill>
            </a:endParaRPr>
          </a:p>
        </p:txBody>
      </p:sp>
    </p:spTree>
    <p:extLst>
      <p:ext uri="{BB962C8B-B14F-4D97-AF65-F5344CB8AC3E}">
        <p14:creationId xmlns:p14="http://schemas.microsoft.com/office/powerpoint/2010/main" val="1238685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1E2C75-21B3-4B7D-A130-E77CEFBEC622}" type="slidenum">
              <a:rPr lang="en-US" smtClean="0"/>
              <a:pPr/>
              <a:t>11</a:t>
            </a:fld>
            <a:endParaRPr lang="en-US"/>
          </a:p>
        </p:txBody>
      </p:sp>
      <p:sp>
        <p:nvSpPr>
          <p:cNvPr id="6" name="Title 5"/>
          <p:cNvSpPr>
            <a:spLocks noGrp="1"/>
          </p:cNvSpPr>
          <p:nvPr>
            <p:ph type="title"/>
          </p:nvPr>
        </p:nvSpPr>
        <p:spPr/>
        <p:txBody>
          <a:bodyPr>
            <a:normAutofit/>
          </a:bodyPr>
          <a:lstStyle/>
          <a:p>
            <a:pPr algn="ctr"/>
            <a:r>
              <a:rPr lang="en-US" sz="4400" dirty="0" smtClean="0">
                <a:solidFill>
                  <a:srgbClr val="00B0F0"/>
                </a:solidFill>
                <a:latin typeface="AR JULIAN" panose="02000000000000000000" pitchFamily="2" charset="0"/>
              </a:rPr>
              <a:t>Cover page faxed to ICFD/Others</a:t>
            </a:r>
            <a:endParaRPr lang="en-US" dirty="0"/>
          </a:p>
        </p:txBody>
      </p:sp>
      <p:pic>
        <p:nvPicPr>
          <p:cNvPr id="7" name="Content Placeholder 6"/>
          <p:cNvPicPr>
            <a:picLocks noGrp="1"/>
          </p:cNvPicPr>
          <p:nvPr>
            <p:ph sz="half" idx="1"/>
          </p:nvPr>
        </p:nvPicPr>
        <p:blipFill rotWithShape="1">
          <a:blip r:embed="rId3"/>
          <a:srcRect l="26476" t="7827" r="26112" b="17232"/>
          <a:stretch/>
        </p:blipFill>
        <p:spPr bwMode="auto">
          <a:xfrm>
            <a:off x="4949072" y="1417638"/>
            <a:ext cx="3487854" cy="4159446"/>
          </a:xfrm>
          <a:prstGeom prst="rect">
            <a:avLst/>
          </a:prstGeom>
          <a:ln>
            <a:noFill/>
          </a:ln>
          <a:extLst>
            <a:ext uri="{53640926-AAD7-44D8-BBD7-CCE9431645EC}">
              <a14:shadowObscured xmlns:a14="http://schemas.microsoft.com/office/drawing/2010/main"/>
            </a:ext>
          </a:extLst>
        </p:spPr>
      </p:pic>
      <p:pic>
        <p:nvPicPr>
          <p:cNvPr id="8" name="Content Placeholder 7"/>
          <p:cNvPicPr>
            <a:picLocks noGrp="1"/>
          </p:cNvPicPr>
          <p:nvPr>
            <p:ph sz="half" idx="2"/>
          </p:nvPr>
        </p:nvPicPr>
        <p:blipFill rotWithShape="1">
          <a:blip r:embed="rId4"/>
          <a:srcRect l="26297" t="8051" r="26293" b="17011"/>
          <a:stretch/>
        </p:blipFill>
        <p:spPr bwMode="auto">
          <a:xfrm>
            <a:off x="457200" y="1417638"/>
            <a:ext cx="3577472" cy="4140594"/>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5"/>
          <a:stretch>
            <a:fillRect/>
          </a:stretch>
        </p:blipFill>
        <p:spPr>
          <a:xfrm>
            <a:off x="2749066" y="2894029"/>
            <a:ext cx="3246344" cy="3963972"/>
          </a:xfrm>
          <a:prstGeom prst="rect">
            <a:avLst/>
          </a:prstGeom>
        </p:spPr>
      </p:pic>
    </p:spTree>
    <p:extLst>
      <p:ext uri="{BB962C8B-B14F-4D97-AF65-F5344CB8AC3E}">
        <p14:creationId xmlns:p14="http://schemas.microsoft.com/office/powerpoint/2010/main" val="1415811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1E2C75-21B3-4B7D-A130-E77CEFBEC622}" type="slidenum">
              <a:rPr lang="en-US" smtClean="0"/>
              <a:pPr/>
              <a:t>12</a:t>
            </a:fld>
            <a:endParaRPr lang="en-US"/>
          </a:p>
        </p:txBody>
      </p:sp>
      <p:sp>
        <p:nvSpPr>
          <p:cNvPr id="6" name="Title 5"/>
          <p:cNvSpPr>
            <a:spLocks noGrp="1"/>
          </p:cNvSpPr>
          <p:nvPr>
            <p:ph type="title"/>
          </p:nvPr>
        </p:nvSpPr>
        <p:spPr/>
        <p:txBody>
          <a:bodyPr>
            <a:normAutofit fontScale="90000"/>
          </a:bodyPr>
          <a:lstStyle/>
          <a:p>
            <a:pPr algn="ctr"/>
            <a:r>
              <a:rPr lang="en-US" sz="4400" dirty="0" smtClean="0">
                <a:solidFill>
                  <a:srgbClr val="00B0F0"/>
                </a:solidFill>
                <a:latin typeface="AR JULIAN" panose="02000000000000000000" pitchFamily="2" charset="0"/>
              </a:rPr>
              <a:t>Ag. and Miscellaneous page faxed to ICFD/Others</a:t>
            </a:r>
            <a:endParaRPr lang="en-US" dirty="0"/>
          </a:p>
        </p:txBody>
      </p:sp>
      <p:pic>
        <p:nvPicPr>
          <p:cNvPr id="4" name="Content Placeholder 3"/>
          <p:cNvPicPr>
            <a:picLocks noGrp="1" noChangeAspect="1"/>
          </p:cNvPicPr>
          <p:nvPr>
            <p:ph sz="half" idx="1"/>
          </p:nvPr>
        </p:nvPicPr>
        <p:blipFill>
          <a:blip r:embed="rId3"/>
          <a:stretch>
            <a:fillRect/>
          </a:stretch>
        </p:blipFill>
        <p:spPr>
          <a:xfrm>
            <a:off x="458549" y="1482307"/>
            <a:ext cx="4035902" cy="4523624"/>
          </a:xfrm>
          <a:prstGeom prst="rect">
            <a:avLst/>
          </a:prstGeom>
        </p:spPr>
      </p:pic>
      <p:pic>
        <p:nvPicPr>
          <p:cNvPr id="11" name="Picture 10"/>
          <p:cNvPicPr>
            <a:picLocks noChangeAspect="1"/>
          </p:cNvPicPr>
          <p:nvPr/>
        </p:nvPicPr>
        <p:blipFill>
          <a:blip r:embed="rId4"/>
          <a:stretch>
            <a:fillRect/>
          </a:stretch>
        </p:blipFill>
        <p:spPr>
          <a:xfrm>
            <a:off x="457200" y="1482306"/>
            <a:ext cx="4867420" cy="3810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stretch>
            <a:fillRect/>
          </a:stretch>
        </p:blipFill>
        <p:spPr>
          <a:xfrm>
            <a:off x="3843155" y="2737677"/>
            <a:ext cx="4804117" cy="3670267"/>
          </a:xfrm>
          <a:prstGeom prst="rect">
            <a:avLst/>
          </a:prstGeom>
        </p:spPr>
      </p:pic>
    </p:spTree>
    <p:extLst>
      <p:ext uri="{BB962C8B-B14F-4D97-AF65-F5344CB8AC3E}">
        <p14:creationId xmlns:p14="http://schemas.microsoft.com/office/powerpoint/2010/main" val="4024678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1E2C75-21B3-4B7D-A130-E77CEFBEC622}" type="slidenum">
              <a:rPr lang="en-US" smtClean="0"/>
              <a:pPr/>
              <a:t>13</a:t>
            </a:fld>
            <a:endParaRPr lang="en-US"/>
          </a:p>
        </p:txBody>
      </p:sp>
      <p:sp>
        <p:nvSpPr>
          <p:cNvPr id="6" name="Title 5"/>
          <p:cNvSpPr>
            <a:spLocks noGrp="1"/>
          </p:cNvSpPr>
          <p:nvPr>
            <p:ph type="title"/>
          </p:nvPr>
        </p:nvSpPr>
        <p:spPr/>
        <p:txBody>
          <a:bodyPr>
            <a:noAutofit/>
          </a:bodyPr>
          <a:lstStyle/>
          <a:p>
            <a:pPr algn="ctr"/>
            <a:r>
              <a:rPr lang="en-US" sz="2800" dirty="0" smtClean="0">
                <a:latin typeface="Arial" panose="020B0604020202020204" pitchFamily="34" charset="0"/>
                <a:cs typeface="Arial" panose="020B0604020202020204" pitchFamily="34" charset="0"/>
              </a:rPr>
              <a:t>Total Agricultural Fields Burned Per Year &amp; Total Number of Fields Participating in ERC Program</a:t>
            </a:r>
            <a:endParaRPr lang="en-US" sz="2800" dirty="0">
              <a:latin typeface="Arial" panose="020B0604020202020204" pitchFamily="34" charset="0"/>
              <a:cs typeface="Arial" panose="020B0604020202020204" pitchFamily="34" charset="0"/>
            </a:endParaRPr>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555808927"/>
              </p:ext>
            </p:extLst>
          </p:nvPr>
        </p:nvGraphicFramePr>
        <p:xfrm>
          <a:off x="0" y="1481139"/>
          <a:ext cx="9143999" cy="3022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1714576212"/>
              </p:ext>
            </p:extLst>
          </p:nvPr>
        </p:nvGraphicFramePr>
        <p:xfrm>
          <a:off x="0" y="4667534"/>
          <a:ext cx="9143999" cy="21904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6857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87651" y="1481328"/>
            <a:ext cx="7899149" cy="4525963"/>
          </a:xfrm>
        </p:spPr>
        <p:txBody>
          <a:bodyPr>
            <a:normAutofit/>
          </a:bodyPr>
          <a:lstStyle/>
          <a:p>
            <a:pPr algn="ctr">
              <a:buNone/>
            </a:pPr>
            <a:r>
              <a:rPr lang="en-US" sz="3500" dirty="0" smtClean="0">
                <a:solidFill>
                  <a:schemeClr val="bg2">
                    <a:lumMod val="25000"/>
                  </a:schemeClr>
                </a:solidFill>
              </a:rPr>
              <a:t>Contact Information </a:t>
            </a:r>
          </a:p>
          <a:p>
            <a:pPr algn="ctr">
              <a:buNone/>
            </a:pPr>
            <a:endParaRPr lang="en-US" dirty="0" smtClean="0"/>
          </a:p>
          <a:p>
            <a:pPr algn="ctr">
              <a:buNone/>
            </a:pPr>
            <a:r>
              <a:rPr lang="en-US" sz="3500" dirty="0" smtClean="0"/>
              <a:t>Emmanuel </a:t>
            </a:r>
            <a:r>
              <a:rPr lang="en-US" sz="3500" dirty="0" smtClean="0"/>
              <a:t>Sanchez</a:t>
            </a:r>
          </a:p>
          <a:p>
            <a:pPr algn="ctr">
              <a:buNone/>
            </a:pPr>
            <a:r>
              <a:rPr lang="en-US" sz="3500" dirty="0" smtClean="0"/>
              <a:t>APC </a:t>
            </a:r>
            <a:r>
              <a:rPr lang="en-US" sz="3500" dirty="0" smtClean="0"/>
              <a:t>Division Manager</a:t>
            </a:r>
          </a:p>
          <a:p>
            <a:pPr algn="ctr">
              <a:buNone/>
            </a:pPr>
            <a:r>
              <a:rPr lang="en-US" sz="2000" dirty="0" smtClean="0"/>
              <a:t>Imperial County Air Pollution Control District</a:t>
            </a:r>
          </a:p>
          <a:p>
            <a:pPr algn="ctr">
              <a:buNone/>
            </a:pPr>
            <a:r>
              <a:rPr lang="en-US" sz="2000" b="1" dirty="0" smtClean="0">
                <a:hlinkClick r:id="rId2"/>
              </a:rPr>
              <a:t>emmanuelsanchez@co.imperial.ca.us</a:t>
            </a:r>
            <a:endParaRPr lang="en-US" sz="2000" b="1" dirty="0"/>
          </a:p>
          <a:p>
            <a:pPr algn="ctr">
              <a:buNone/>
            </a:pPr>
            <a:r>
              <a:rPr lang="en-US" sz="2000" dirty="0"/>
              <a:t>(442)265-1800</a:t>
            </a:r>
          </a:p>
          <a:p>
            <a:pPr algn="ctr">
              <a:buNone/>
            </a:pPr>
            <a:endParaRPr lang="en-US" sz="2000" dirty="0" smtClean="0"/>
          </a:p>
          <a:p>
            <a:pPr algn="ctr">
              <a:buNone/>
            </a:pPr>
            <a:endParaRPr lang="en-US" sz="2000" dirty="0" smtClean="0"/>
          </a:p>
          <a:p>
            <a:pPr algn="ctr">
              <a:buNone/>
            </a:pPr>
            <a:endParaRPr lang="en-US" sz="2000" dirty="0" smtClean="0"/>
          </a:p>
          <a:p>
            <a:pPr>
              <a:buNone/>
            </a:pPr>
            <a:endParaRPr lang="en-US" sz="2000" dirty="0"/>
          </a:p>
        </p:txBody>
      </p:sp>
      <p:sp>
        <p:nvSpPr>
          <p:cNvPr id="5" name="Slide Number Placeholder 4"/>
          <p:cNvSpPr>
            <a:spLocks noGrp="1"/>
          </p:cNvSpPr>
          <p:nvPr>
            <p:ph type="sldNum" sz="quarter" idx="12"/>
          </p:nvPr>
        </p:nvSpPr>
        <p:spPr/>
        <p:txBody>
          <a:bodyPr/>
          <a:lstStyle/>
          <a:p>
            <a:fld id="{951E2C75-21B3-4B7D-A130-E77CEFBEC622}" type="slidenum">
              <a:rPr lang="en-US" smtClean="0"/>
              <a:pPr/>
              <a:t>14</a:t>
            </a:fld>
            <a:endParaRPr lang="en-US"/>
          </a:p>
        </p:txBody>
      </p:sp>
      <p:sp>
        <p:nvSpPr>
          <p:cNvPr id="6" name="Title 5"/>
          <p:cNvSpPr>
            <a:spLocks noGrp="1"/>
          </p:cNvSpPr>
          <p:nvPr>
            <p:ph type="title"/>
          </p:nvPr>
        </p:nvSpPr>
        <p:spPr/>
        <p:txBody>
          <a:bodyPr/>
          <a:lstStyle/>
          <a:p>
            <a:pPr algn="ctr"/>
            <a:r>
              <a:rPr lang="en-US" dirty="0" smtClean="0"/>
              <a:t>Thank You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028654"/>
          </a:xfrm>
        </p:spPr>
        <p:txBody>
          <a:bodyPr>
            <a:normAutofit/>
          </a:bodyPr>
          <a:lstStyle/>
          <a:p>
            <a:r>
              <a:rPr lang="en-US" sz="1400" dirty="0" smtClean="0">
                <a:latin typeface="Arial" panose="020B0604020202020204" pitchFamily="34" charset="0"/>
                <a:cs typeface="Arial" panose="020B0604020202020204" pitchFamily="34" charset="0"/>
              </a:rPr>
              <a:t>California Health &amp; Safety Code Section 41850 gives authorization to local Air District to reasonably regulate but “NOT” prohibit Agricultural Burning. This section also requires that the Air District adopts rules and regulations for the purposes of this article. </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California Health &amp; Safety Code Section 41855 requires the State “CARB” to determine and designate dates when burning is allowed or prohibited. As such California Health &amp; Safety Code Section 41856 required the State “CARB” to develop guidelines for the regulation and control of agricultural burning for each air basin in the state. Title 17 of the California Code of Regulations was developed to provide Smoke Management Guidelines for Agricultural and Prescribed Burning.</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To address Title 17 locally the Air District has developed a Smoke Management Program which identifies the Agricultural Burn Regulations as well as Air District Policies in place.</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Locally Imperial County’s Agricultural Burning is governed by Air District Rule 701- Agricultural Burning while Rule – 421 regulates Open Green Waste Burning.</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Air District’s Policy 34 focuses on the procedures for allocating burn acreage, burn day decision and tracking and Policy 37 is defined as the “Good Neighbor Policy” which focuses on providing notification of possible agricultural burns to nearby residences as well as providing traffic re-routing when necessary.</a:t>
            </a:r>
            <a:r>
              <a:rPr lang="en-US" sz="1400" dirty="0" smtClean="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E2C75-21B3-4B7D-A130-E77CEFBEC622}" type="slidenum">
              <a:rPr lang="en-US" smtClean="0"/>
              <a:pPr/>
              <a:t>2</a:t>
            </a:fld>
            <a:endParaRPr lang="en-US"/>
          </a:p>
        </p:txBody>
      </p:sp>
      <p:sp>
        <p:nvSpPr>
          <p:cNvPr id="5" name="Title 4"/>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Burn </a:t>
            </a:r>
            <a:r>
              <a:rPr lang="en-US" dirty="0" smtClean="0">
                <a:latin typeface="Arial" panose="020B0604020202020204" pitchFamily="34" charset="0"/>
                <a:cs typeface="Arial" panose="020B0604020202020204" pitchFamily="34" charset="0"/>
              </a:rPr>
              <a:t>Rules, Plans &amp; </a:t>
            </a:r>
            <a:r>
              <a:rPr lang="en-US" dirty="0" smtClean="0">
                <a:latin typeface="Arial" panose="020B0604020202020204" pitchFamily="34" charset="0"/>
                <a:cs typeface="Arial" panose="020B0604020202020204" pitchFamily="34" charset="0"/>
              </a:rPr>
              <a:t>Policies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761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74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1"/>
          <p:cNvSpPr>
            <a:spLocks noGrp="1"/>
          </p:cNvSpPr>
          <p:nvPr>
            <p:ph idx="1"/>
          </p:nvPr>
        </p:nvSpPr>
        <p:spPr/>
        <p:txBody>
          <a:bodyPr/>
          <a:lstStyle/>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951E2C75-21B3-4B7D-A130-E77CEFBEC622}" type="slidenum">
              <a:rPr lang="en-US" smtClean="0"/>
              <a:pPr/>
              <a:t>3</a:t>
            </a:fld>
            <a:endParaRPr lang="en-US"/>
          </a:p>
        </p:txBody>
      </p:sp>
      <p:sp>
        <p:nvSpPr>
          <p:cNvPr id="5" name="Title 4"/>
          <p:cNvSpPr>
            <a:spLocks noGrp="1"/>
          </p:cNvSpPr>
          <p:nvPr>
            <p:ph type="title"/>
          </p:nvPr>
        </p:nvSpPr>
        <p:spPr>
          <a:noFill/>
        </p:spPr>
        <p:txBody>
          <a:bodyPr>
            <a:normAutofit fontScale="90000"/>
          </a:bodyPr>
          <a:lstStyle/>
          <a:p>
            <a:pPr algn="ctr"/>
            <a:r>
              <a:rPr lang="en-US" sz="4000" dirty="0" smtClean="0">
                <a:solidFill>
                  <a:schemeClr val="bg2">
                    <a:lumMod val="90000"/>
                  </a:schemeClr>
                </a:solidFill>
                <a:latin typeface="Arial" panose="020B0604020202020204" pitchFamily="34" charset="0"/>
                <a:cs typeface="Arial" panose="020B0604020202020204" pitchFamily="34" charset="0"/>
              </a:rPr>
              <a:t>Enforcement Division</a:t>
            </a:r>
            <a:r>
              <a:rPr lang="en-US" sz="4000" dirty="0" smtClean="0">
                <a:solidFill>
                  <a:schemeClr val="bg2">
                    <a:lumMod val="90000"/>
                  </a:schemeClr>
                </a:solidFill>
                <a:latin typeface="Arial" panose="020B0604020202020204" pitchFamily="34" charset="0"/>
                <a:cs typeface="Arial" panose="020B0604020202020204" pitchFamily="34" charset="0"/>
              </a:rPr>
              <a:t/>
            </a:r>
            <a:br>
              <a:rPr lang="en-US" sz="4000" dirty="0" smtClean="0">
                <a:solidFill>
                  <a:schemeClr val="bg2">
                    <a:lumMod val="90000"/>
                  </a:schemeClr>
                </a:solidFill>
                <a:latin typeface="Arial" panose="020B0604020202020204" pitchFamily="34" charset="0"/>
                <a:cs typeface="Arial" panose="020B0604020202020204" pitchFamily="34" charset="0"/>
              </a:rPr>
            </a:br>
            <a:r>
              <a:rPr lang="en-US" sz="4000" dirty="0" smtClean="0">
                <a:solidFill>
                  <a:schemeClr val="bg2">
                    <a:lumMod val="90000"/>
                  </a:schemeClr>
                </a:solidFill>
                <a:latin typeface="Arial" panose="020B0604020202020204" pitchFamily="34" charset="0"/>
                <a:cs typeface="Arial" panose="020B0604020202020204" pitchFamily="34" charset="0"/>
              </a:rPr>
              <a:t>Daily Weather </a:t>
            </a:r>
            <a:r>
              <a:rPr lang="en-US" sz="4000" dirty="0" smtClean="0">
                <a:solidFill>
                  <a:schemeClr val="bg2">
                    <a:lumMod val="90000"/>
                  </a:schemeClr>
                </a:solidFill>
                <a:latin typeface="Arial" panose="020B0604020202020204" pitchFamily="34" charset="0"/>
                <a:cs typeface="Arial" panose="020B0604020202020204" pitchFamily="34" charset="0"/>
              </a:rPr>
              <a:t>Analysis</a:t>
            </a:r>
            <a:endParaRPr lang="en-US" sz="4000" dirty="0">
              <a:solidFill>
                <a:schemeClr val="bg2">
                  <a:lumMod val="90000"/>
                </a:schemeClr>
              </a:solidFill>
              <a:latin typeface="Arial" panose="020B0604020202020204" pitchFamily="34" charset="0"/>
              <a:cs typeface="Arial" panose="020B0604020202020204" pitchFamily="34" charset="0"/>
            </a:endParaRPr>
          </a:p>
        </p:txBody>
      </p:sp>
      <p:sp>
        <p:nvSpPr>
          <p:cNvPr id="3" name="Rectangle 2"/>
          <p:cNvSpPr/>
          <p:nvPr/>
        </p:nvSpPr>
        <p:spPr>
          <a:xfrm>
            <a:off x="600553" y="1417638"/>
            <a:ext cx="8229599" cy="5232202"/>
          </a:xfrm>
          <a:prstGeom prst="rect">
            <a:avLst/>
          </a:prstGeom>
        </p:spPr>
        <p:txBody>
          <a:bodyPr wrap="square">
            <a:spAutoFit/>
          </a:bodyPr>
          <a:lstStyle/>
          <a:p>
            <a:r>
              <a:rPr lang="en-US" sz="1600" dirty="0" smtClean="0">
                <a:solidFill>
                  <a:schemeClr val="accent1">
                    <a:lumMod val="20000"/>
                    <a:lumOff val="80000"/>
                  </a:schemeClr>
                </a:solidFill>
                <a:latin typeface="Arial" panose="020B0604020202020204" pitchFamily="34" charset="0"/>
                <a:cs typeface="Arial" panose="020B0604020202020204" pitchFamily="34" charset="0"/>
              </a:rPr>
              <a:t>California Air Resources Board Meteorology Program</a:t>
            </a:r>
          </a:p>
          <a:p>
            <a:r>
              <a:rPr lang="en-US" sz="1400" u="sng" dirty="0">
                <a:solidFill>
                  <a:schemeClr val="accent3"/>
                </a:solidFill>
                <a:latin typeface="Arial" panose="020B0604020202020204" pitchFamily="34" charset="0"/>
                <a:cs typeface="Arial" panose="020B0604020202020204" pitchFamily="34" charset="0"/>
              </a:rPr>
              <a:t>https://www.arb.ca.gov/smp/met/met.htm</a:t>
            </a:r>
            <a:endParaRPr lang="en-US" sz="1400" u="sng" dirty="0" smtClean="0">
              <a:solidFill>
                <a:schemeClr val="accent3"/>
              </a:solidFill>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600" dirty="0" smtClean="0">
                <a:solidFill>
                  <a:schemeClr val="accent1">
                    <a:lumMod val="20000"/>
                    <a:lumOff val="80000"/>
                  </a:schemeClr>
                </a:solidFill>
                <a:latin typeface="Arial" panose="020B0604020202020204" pitchFamily="34" charset="0"/>
                <a:cs typeface="Arial" panose="020B0604020202020204" pitchFamily="34" charset="0"/>
              </a:rPr>
              <a:t>NOAA </a:t>
            </a:r>
            <a:r>
              <a:rPr lang="en-US" sz="1600" dirty="0">
                <a:solidFill>
                  <a:schemeClr val="accent1">
                    <a:lumMod val="20000"/>
                    <a:lumOff val="80000"/>
                  </a:schemeClr>
                </a:solidFill>
                <a:latin typeface="Arial" panose="020B0604020202020204" pitchFamily="34" charset="0"/>
                <a:cs typeface="Arial" panose="020B0604020202020204" pitchFamily="34" charset="0"/>
              </a:rPr>
              <a:t>National Weather Service</a:t>
            </a:r>
          </a:p>
          <a:p>
            <a:r>
              <a:rPr lang="en-US" sz="1400" u="sng" dirty="0">
                <a:solidFill>
                  <a:schemeClr val="accent3"/>
                </a:solidFill>
                <a:latin typeface="Arial" panose="020B0604020202020204" pitchFamily="34" charset="0"/>
                <a:cs typeface="Arial" panose="020B0604020202020204" pitchFamily="34" charset="0"/>
                <a:hlinkClick r:id="rId5"/>
              </a:rPr>
              <a:t>https://forecast.weather.gov/MapClick.php?zoneid=CAZ567</a:t>
            </a:r>
            <a:endParaRPr lang="en-US" sz="1400" dirty="0">
              <a:solidFill>
                <a:schemeClr val="accent3"/>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600" dirty="0">
                <a:solidFill>
                  <a:schemeClr val="accent1">
                    <a:lumMod val="20000"/>
                    <a:lumOff val="80000"/>
                  </a:schemeClr>
                </a:solidFill>
                <a:latin typeface="Arial" panose="020B0604020202020204" pitchFamily="34" charset="0"/>
                <a:cs typeface="Arial" panose="020B0604020202020204" pitchFamily="34" charset="0"/>
              </a:rPr>
              <a:t>NOAA Air Resources Laboratory</a:t>
            </a:r>
          </a:p>
          <a:p>
            <a:r>
              <a:rPr lang="en-US" sz="1400" u="sng" dirty="0">
                <a:latin typeface="Arial" panose="020B0604020202020204" pitchFamily="34" charset="0"/>
                <a:cs typeface="Arial" panose="020B0604020202020204" pitchFamily="34" charset="0"/>
                <a:hlinkClick r:id="rId6"/>
              </a:rPr>
              <a:t>https://ready.arl.noaa.gov/READYcmet.php</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600" dirty="0">
                <a:solidFill>
                  <a:schemeClr val="accent1">
                    <a:lumMod val="20000"/>
                    <a:lumOff val="80000"/>
                  </a:schemeClr>
                </a:solidFill>
                <a:latin typeface="Arial" panose="020B0604020202020204" pitchFamily="34" charset="0"/>
                <a:cs typeface="Arial" panose="020B0604020202020204" pitchFamily="34" charset="0"/>
              </a:rPr>
              <a:t>Prescribed Fire Information Reporting System (PFIRS)</a:t>
            </a:r>
          </a:p>
          <a:p>
            <a:r>
              <a:rPr lang="en-US" sz="1400" u="sng" dirty="0">
                <a:latin typeface="Arial" panose="020B0604020202020204" pitchFamily="34" charset="0"/>
                <a:cs typeface="Arial" panose="020B0604020202020204" pitchFamily="34" charset="0"/>
                <a:hlinkClick r:id="rId7"/>
              </a:rPr>
              <a:t>https://ssl.arb.ca.gov/pfirs/cb3/cb3.php</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600" dirty="0">
                <a:solidFill>
                  <a:schemeClr val="accent1">
                    <a:lumMod val="20000"/>
                    <a:lumOff val="80000"/>
                  </a:schemeClr>
                </a:solidFill>
                <a:latin typeface="Arial" panose="020B0604020202020204" pitchFamily="34" charset="0"/>
                <a:cs typeface="Arial" panose="020B0604020202020204" pitchFamily="34" charset="0"/>
              </a:rPr>
              <a:t>NOAA National Weather Service Forecast Office</a:t>
            </a:r>
          </a:p>
          <a:p>
            <a:r>
              <a:rPr lang="en-US" sz="1400" u="sng" dirty="0">
                <a:latin typeface="Arial" panose="020B0604020202020204" pitchFamily="34" charset="0"/>
                <a:cs typeface="Arial" panose="020B0604020202020204" pitchFamily="34" charset="0"/>
                <a:hlinkClick r:id="rId8"/>
              </a:rPr>
              <a:t>https://forecast.weather.gov/MapClick.php?w0=t&amp;w3=sfcwind&amp;w3u=1&amp;w6=rh&amp;w9=mhgt&amp;w12=twind&amp;w12u=1&amp;w13=ft20w&amp;w13u=1&amp;AheadHour=0&amp;Submit=Submit&amp;FcstType=digital&amp;textField1=32.82540&amp;textField2=-115.62147&amp;site=all&amp;unit=0&amp;dd=0&amp;bw=0</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600" dirty="0">
                <a:solidFill>
                  <a:schemeClr val="accent1">
                    <a:lumMod val="20000"/>
                    <a:lumOff val="80000"/>
                  </a:schemeClr>
                </a:solidFill>
                <a:latin typeface="Arial" panose="020B0604020202020204" pitchFamily="34" charset="0"/>
                <a:cs typeface="Arial" panose="020B0604020202020204" pitchFamily="34" charset="0"/>
              </a:rPr>
              <a:t>CARB Aircraft Soundings (Not in Use)</a:t>
            </a:r>
          </a:p>
          <a:p>
            <a:r>
              <a:rPr lang="en-US" sz="1400" u="sng" dirty="0">
                <a:latin typeface="Arial" panose="020B0604020202020204" pitchFamily="34" charset="0"/>
                <a:cs typeface="Arial" panose="020B0604020202020204" pitchFamily="34" charset="0"/>
                <a:hlinkClick r:id="rId9"/>
              </a:rPr>
              <a:t>https://www.arb.ca.gov/smp/met/apob.php</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600" dirty="0">
                <a:solidFill>
                  <a:schemeClr val="accent1">
                    <a:lumMod val="20000"/>
                    <a:lumOff val="80000"/>
                  </a:schemeClr>
                </a:solidFill>
                <a:latin typeface="Arial" panose="020B0604020202020204" pitchFamily="34" charset="0"/>
                <a:cs typeface="Arial" panose="020B0604020202020204" pitchFamily="34" charset="0"/>
              </a:rPr>
              <a:t>Imperial Valley Air Quality</a:t>
            </a:r>
          </a:p>
          <a:p>
            <a:r>
              <a:rPr lang="en-US" sz="1400" u="sng" dirty="0">
                <a:latin typeface="Arial" panose="020B0604020202020204" pitchFamily="34" charset="0"/>
                <a:cs typeface="Arial" panose="020B0604020202020204" pitchFamily="34" charset="0"/>
                <a:hlinkClick r:id="rId10"/>
              </a:rPr>
              <a:t>http://imperialvalleyair.org/</a:t>
            </a:r>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1400" dirty="0"/>
          </a:p>
        </p:txBody>
      </p:sp>
    </p:spTree>
    <p:extLst>
      <p:ext uri="{BB962C8B-B14F-4D97-AF65-F5344CB8AC3E}">
        <p14:creationId xmlns:p14="http://schemas.microsoft.com/office/powerpoint/2010/main" val="2936697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9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1"/>
          <p:cNvSpPr>
            <a:spLocks noGrp="1"/>
          </p:cNvSpPr>
          <p:nvPr>
            <p:ph idx="1"/>
          </p:nvPr>
        </p:nvSpPr>
        <p:spPr/>
        <p:txBody>
          <a:bodyPr>
            <a:normAutofit fontScale="92500" lnSpcReduction="10000"/>
          </a:bodyPr>
          <a:lstStyle/>
          <a:p>
            <a:r>
              <a:rPr lang="en-US" sz="2000" dirty="0">
                <a:latin typeface="Arial" panose="020B0604020202020204" pitchFamily="34" charset="0"/>
                <a:cs typeface="Arial" panose="020B0604020202020204" pitchFamily="34" charset="0"/>
              </a:rPr>
              <a:t>BURN DAY: Any day on which Agricultural Burning is not prohibited by the Air Resources Board and/or the Imperial County Air Pollution Control District. </a:t>
            </a:r>
            <a:r>
              <a:rPr lang="en-US" sz="2000" dirty="0" smtClean="0">
                <a:latin typeface="Arial" panose="020B0604020202020204" pitchFamily="34" charset="0"/>
                <a:cs typeface="Arial" panose="020B0604020202020204" pitchFamily="34" charset="0"/>
              </a:rPr>
              <a:t>Residential burns “Open Burns” are also allowed during designated “Burn Days”</a:t>
            </a:r>
          </a:p>
          <a:p>
            <a:endParaRPr lang="en-US" dirty="0"/>
          </a:p>
          <a:p>
            <a:r>
              <a:rPr lang="en-US" sz="2000" dirty="0">
                <a:latin typeface="Arial" panose="020B0604020202020204" pitchFamily="34" charset="0"/>
                <a:cs typeface="Arial" panose="020B0604020202020204" pitchFamily="34" charset="0"/>
              </a:rPr>
              <a:t>BURNING HOURS: Typically between 10 a.m. to 3 p.m. but will be determined based on all factors that have been evaluated. </a:t>
            </a:r>
          </a:p>
          <a:p>
            <a:endParaRPr lang="en-US" dirty="0"/>
          </a:p>
          <a:p>
            <a:r>
              <a:rPr lang="en-US" sz="2000" dirty="0">
                <a:latin typeface="Arial" panose="020B0604020202020204" pitchFamily="34" charset="0"/>
                <a:cs typeface="Arial" panose="020B0604020202020204" pitchFamily="34" charset="0"/>
              </a:rPr>
              <a:t>FIRE OUT: Before Sunset of each day. </a:t>
            </a:r>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REQUIREMENTS: Must have received authorization to burn field by the Air District and follow burning instructions given as well as those requirements found on Rule 701 – Agricultural Burning  and Possibly Policy 37 – Good Neighbor Policy.  </a:t>
            </a:r>
            <a:endParaRPr lang="en-US" sz="20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951E2C75-21B3-4B7D-A130-E77CEFBEC622}" type="slidenum">
              <a:rPr lang="en-US" smtClean="0"/>
              <a:pPr/>
              <a:t>4</a:t>
            </a:fld>
            <a:endParaRPr lang="en-US"/>
          </a:p>
        </p:txBody>
      </p:sp>
      <p:sp>
        <p:nvSpPr>
          <p:cNvPr id="5" name="Title 4"/>
          <p:cNvSpPr>
            <a:spLocks noGrp="1"/>
          </p:cNvSpPr>
          <p:nvPr>
            <p:ph type="title"/>
          </p:nvPr>
        </p:nvSpPr>
        <p:spPr/>
        <p:txBody>
          <a:bodyPr>
            <a:normAutofit/>
          </a:bodyPr>
          <a:lstStyle/>
          <a:p>
            <a:pPr algn="ctr"/>
            <a:r>
              <a:rPr lang="en-US" sz="2800" dirty="0" smtClean="0">
                <a:latin typeface="Arial" panose="020B0604020202020204" pitchFamily="34" charset="0"/>
                <a:cs typeface="Arial" panose="020B0604020202020204" pitchFamily="34" charset="0"/>
              </a:rPr>
              <a:t>Permissive “Agricultural” Burn Days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670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Font typeface="Arial" panose="020B0604020202020204" pitchFamily="34" charset="0"/>
              <a:buChar char="•"/>
            </a:pPr>
            <a:r>
              <a:rPr lang="en-US" sz="2000" dirty="0" smtClean="0">
                <a:solidFill>
                  <a:schemeClr val="accent2">
                    <a:lumMod val="75000"/>
                  </a:schemeClr>
                </a:solidFill>
                <a:latin typeface="Arial" panose="020B0604020202020204" pitchFamily="34" charset="0"/>
                <a:cs typeface="Arial" panose="020B0604020202020204" pitchFamily="34" charset="0"/>
              </a:rPr>
              <a:t>MARGINAL DESIGNATION</a:t>
            </a:r>
            <a:r>
              <a:rPr lang="en-US" sz="2000" dirty="0" smtClean="0">
                <a:solidFill>
                  <a:schemeClr val="accent2">
                    <a:lumMod val="75000"/>
                  </a:schemeClr>
                </a:solidFill>
              </a:rPr>
              <a:t>: </a:t>
            </a:r>
            <a:r>
              <a:rPr lang="en-US" sz="2000" dirty="0" smtClean="0"/>
              <a:t>A </a:t>
            </a:r>
            <a:r>
              <a:rPr lang="en-US" sz="2000" dirty="0"/>
              <a:t>day when limited amounts of agricultural burning, including prescribed </a:t>
            </a:r>
            <a:r>
              <a:rPr lang="en-US" sz="2000" dirty="0" smtClean="0"/>
              <a:t>burning is not prohibited by the State. Typically throughout the year we burn a very small amount of agricultural acres on marginal days. Usually the only burns taking place are the Open Burns of residential green waste. </a:t>
            </a:r>
          </a:p>
          <a:p>
            <a:pPr marL="109728" indent="0">
              <a:buNone/>
            </a:pPr>
            <a:r>
              <a:rPr lang="en-US" sz="2000" dirty="0" smtClean="0">
                <a:latin typeface="Arial" panose="020B0604020202020204" pitchFamily="34" charset="0"/>
                <a:cs typeface="Arial" panose="020B0604020202020204" pitchFamily="34" charset="0"/>
              </a:rPr>
              <a:t> </a:t>
            </a:r>
            <a:endParaRPr lang="en-US" sz="2000" dirty="0">
              <a:solidFill>
                <a:srgbClr val="00B0F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smtClean="0">
                <a:solidFill>
                  <a:schemeClr val="accent2">
                    <a:lumMod val="75000"/>
                  </a:schemeClr>
                </a:solidFill>
                <a:latin typeface="Arial" panose="020B0604020202020204" pitchFamily="34" charset="0"/>
                <a:cs typeface="Arial" panose="020B0604020202020204" pitchFamily="34" charset="0"/>
              </a:rPr>
              <a:t>WHAT </a:t>
            </a:r>
            <a:r>
              <a:rPr lang="en-US" sz="2000" dirty="0" smtClean="0">
                <a:solidFill>
                  <a:schemeClr val="accent2">
                    <a:lumMod val="75000"/>
                  </a:schemeClr>
                </a:solidFill>
                <a:latin typeface="Arial" panose="020B0604020202020204" pitchFamily="34" charset="0"/>
                <a:cs typeface="Arial" panose="020B0604020202020204" pitchFamily="34" charset="0"/>
              </a:rPr>
              <a:t>IS MARGINAL GREEN WASTE </a:t>
            </a:r>
            <a:r>
              <a:rPr lang="en-US" sz="2000" dirty="0" smtClean="0">
                <a:solidFill>
                  <a:schemeClr val="accent2">
                    <a:lumMod val="75000"/>
                  </a:schemeClr>
                </a:solidFill>
                <a:latin typeface="Arial" panose="020B0604020202020204" pitchFamily="34" charset="0"/>
                <a:cs typeface="Arial" panose="020B0604020202020204" pitchFamily="34" charset="0"/>
              </a:rPr>
              <a:t>ONLY</a:t>
            </a:r>
            <a:r>
              <a:rPr lang="en-US" sz="2000" dirty="0">
                <a:solidFill>
                  <a:schemeClr val="accent2">
                    <a:lumMod val="75000"/>
                  </a:schemeClr>
                </a:solidFill>
                <a:latin typeface="Arial" panose="020B0604020202020204" pitchFamily="34" charset="0"/>
                <a:cs typeface="Arial" panose="020B0604020202020204" pitchFamily="34" charset="0"/>
              </a:rPr>
              <a:t>:</a:t>
            </a:r>
            <a:r>
              <a:rPr lang="en-US" sz="2000" dirty="0" smtClean="0">
                <a:solidFill>
                  <a:srgbClr val="00B0F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These are days when only v</a:t>
            </a:r>
            <a:r>
              <a:rPr lang="en-US" sz="2000" dirty="0" smtClean="0">
                <a:latin typeface="Arial" panose="020B0604020202020204" pitchFamily="34" charset="0"/>
                <a:cs typeface="Arial" panose="020B0604020202020204" pitchFamily="34" charset="0"/>
              </a:rPr>
              <a:t>egetation </a:t>
            </a:r>
            <a:r>
              <a:rPr lang="en-US" sz="2000" dirty="0">
                <a:latin typeface="Arial" panose="020B0604020202020204" pitchFamily="34" charset="0"/>
                <a:cs typeface="Arial" panose="020B0604020202020204" pitchFamily="34" charset="0"/>
              </a:rPr>
              <a:t>grown on your property can be burned at your residence</a:t>
            </a:r>
            <a:r>
              <a:rPr lang="en-US" sz="2000" dirty="0" smtClean="0">
                <a:latin typeface="Arial" panose="020B0604020202020204" pitchFamily="34" charset="0"/>
                <a:cs typeface="Arial" panose="020B0604020202020204" pitchFamily="34" charset="0"/>
              </a:rPr>
              <a:t>. Burns must take place outside any city limits and townships.  </a:t>
            </a: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000" dirty="0">
              <a:solidFill>
                <a:srgbClr val="00B0F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smtClean="0">
                <a:solidFill>
                  <a:schemeClr val="accent2">
                    <a:lumMod val="75000"/>
                  </a:schemeClr>
                </a:solidFill>
                <a:latin typeface="Arial" panose="020B0604020202020204" pitchFamily="34" charset="0"/>
                <a:cs typeface="Arial" panose="020B0604020202020204" pitchFamily="34" charset="0"/>
              </a:rPr>
              <a:t>BURN HOURS FOR MARGINAL GREEN WASTE ONLY: </a:t>
            </a:r>
            <a:r>
              <a:rPr lang="en-US" sz="2000" dirty="0" smtClean="0">
                <a:latin typeface="Arial" panose="020B0604020202020204" pitchFamily="34" charset="0"/>
                <a:cs typeface="Arial" panose="020B0604020202020204" pitchFamily="34" charset="0"/>
              </a:rPr>
              <a:t>Typically </a:t>
            </a:r>
            <a:r>
              <a:rPr lang="en-US" sz="2000" dirty="0">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etween </a:t>
            </a:r>
            <a:r>
              <a:rPr lang="en-US" sz="2000" dirty="0" smtClean="0">
                <a:latin typeface="Arial" panose="020B0604020202020204" pitchFamily="34" charset="0"/>
                <a:cs typeface="Arial" panose="020B0604020202020204" pitchFamily="34" charset="0"/>
              </a:rPr>
              <a:t>10 a.m. to 3 p.m</a:t>
            </a:r>
            <a:r>
              <a:rPr lang="en-US" sz="2000" dirty="0" smtClean="0">
                <a:latin typeface="Arial" panose="020B0604020202020204" pitchFamily="34" charset="0"/>
                <a:cs typeface="Arial" panose="020B0604020202020204" pitchFamily="34" charset="0"/>
              </a:rPr>
              <a:t>. however we will look at all factors before making determination. </a:t>
            </a:r>
          </a:p>
          <a:p>
            <a:pP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smtClean="0">
                <a:solidFill>
                  <a:schemeClr val="accent2">
                    <a:lumMod val="75000"/>
                  </a:schemeClr>
                </a:solidFill>
                <a:latin typeface="Arial" panose="020B0604020202020204" pitchFamily="34" charset="0"/>
                <a:cs typeface="Arial" panose="020B0604020202020204" pitchFamily="34" charset="0"/>
              </a:rPr>
              <a:t>FIRE OUT: </a:t>
            </a:r>
            <a:r>
              <a:rPr lang="en-US" sz="2000" dirty="0" smtClean="0">
                <a:latin typeface="Arial" panose="020B0604020202020204" pitchFamily="34" charset="0"/>
                <a:cs typeface="Arial" panose="020B0604020202020204" pitchFamily="34" charset="0"/>
              </a:rPr>
              <a:t>All fires must be out by sunset of each day. </a:t>
            </a:r>
            <a:endParaRPr lang="en-US" sz="2000" dirty="0" smtClean="0">
              <a:solidFill>
                <a:schemeClr val="accent2">
                  <a:lumMod val="75000"/>
                </a:schemeClr>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951E2C75-21B3-4B7D-A130-E77CEFBEC622}" type="slidenum">
              <a:rPr lang="en-US" smtClean="0"/>
              <a:pPr/>
              <a:t>5</a:t>
            </a:fld>
            <a:endParaRPr lang="en-US"/>
          </a:p>
        </p:txBody>
      </p:sp>
      <p:sp>
        <p:nvSpPr>
          <p:cNvPr id="5" name="Title 4"/>
          <p:cNvSpPr>
            <a:spLocks noGrp="1"/>
          </p:cNvSpPr>
          <p:nvPr>
            <p:ph type="title"/>
          </p:nvPr>
        </p:nvSpPr>
        <p:spPr/>
        <p:txBody>
          <a:bodyPr>
            <a:normAutofit/>
          </a:bodyPr>
          <a:lstStyle/>
          <a:p>
            <a:pPr algn="ctr"/>
            <a:r>
              <a:rPr lang="en-US" sz="3200" dirty="0" smtClean="0">
                <a:solidFill>
                  <a:schemeClr val="tx1">
                    <a:lumMod val="75000"/>
                    <a:lumOff val="25000"/>
                  </a:schemeClr>
                </a:solidFill>
                <a:latin typeface="Arial" panose="020B0604020202020204" pitchFamily="34" charset="0"/>
                <a:cs typeface="Arial" panose="020B0604020202020204" pitchFamily="34" charset="0"/>
              </a:rPr>
              <a:t>Marginal </a:t>
            </a:r>
            <a:r>
              <a:rPr lang="en-US" sz="3200" dirty="0" smtClean="0">
                <a:solidFill>
                  <a:schemeClr val="tx1">
                    <a:lumMod val="75000"/>
                    <a:lumOff val="25000"/>
                  </a:schemeClr>
                </a:solidFill>
                <a:latin typeface="Arial" panose="020B0604020202020204" pitchFamily="34" charset="0"/>
                <a:cs typeface="Arial" panose="020B0604020202020204" pitchFamily="34" charset="0"/>
              </a:rPr>
              <a:t>Burn Days</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043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51E2C75-21B3-4B7D-A130-E77CEFBEC622}" type="slidenum">
              <a:rPr lang="en-US" smtClean="0"/>
              <a:pPr/>
              <a:t>6</a:t>
            </a:fld>
            <a:endParaRPr lang="en-US"/>
          </a:p>
        </p:txBody>
      </p:sp>
      <p:sp>
        <p:nvSpPr>
          <p:cNvPr id="6" name="Title 5"/>
          <p:cNvSpPr>
            <a:spLocks noGrp="1"/>
          </p:cNvSpPr>
          <p:nvPr>
            <p:ph type="title"/>
          </p:nvPr>
        </p:nvSpPr>
        <p:spPr/>
        <p:txBody>
          <a:bodyPr/>
          <a:lstStyle/>
          <a:p>
            <a:pPr algn="ctr"/>
            <a:r>
              <a:rPr lang="en-US" sz="4000" dirty="0" smtClean="0">
                <a:solidFill>
                  <a:srgbClr val="00B0F0"/>
                </a:solidFill>
                <a:latin typeface="AR JULIAN" panose="02000000000000000000" pitchFamily="2" charset="0"/>
              </a:rPr>
              <a:t>Weather Report Process</a:t>
            </a:r>
            <a:endParaRPr lang="en-US" dirty="0"/>
          </a:p>
        </p:txBody>
      </p:sp>
      <p:graphicFrame>
        <p:nvGraphicFramePr>
          <p:cNvPr id="3" name="Content Placeholder 2"/>
          <p:cNvGraphicFramePr>
            <a:graphicFrameLocks noGrp="1"/>
          </p:cNvGraphicFramePr>
          <p:nvPr>
            <p:ph sz="half" idx="2"/>
            <p:extLst>
              <p:ext uri="{D42A27DB-BD31-4B8C-83A1-F6EECF244321}">
                <p14:modId xmlns:p14="http://schemas.microsoft.com/office/powerpoint/2010/main" val="1994196548"/>
              </p:ext>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0044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1E2C75-21B3-4B7D-A130-E77CEFBEC622}" type="slidenum">
              <a:rPr lang="en-US" smtClean="0"/>
              <a:pPr/>
              <a:t>7</a:t>
            </a:fld>
            <a:endParaRPr lang="en-US"/>
          </a:p>
        </p:txBody>
      </p:sp>
      <p:sp>
        <p:nvSpPr>
          <p:cNvPr id="5" name="Title 4"/>
          <p:cNvSpPr>
            <a:spLocks noGrp="1"/>
          </p:cNvSpPr>
          <p:nvPr>
            <p:ph type="title"/>
          </p:nvPr>
        </p:nvSpPr>
        <p:spPr/>
        <p:txBody>
          <a:bodyPr>
            <a:noAutofit/>
          </a:bodyPr>
          <a:lstStyle/>
          <a:p>
            <a:pPr algn="ctr"/>
            <a:r>
              <a:rPr lang="en-US" sz="3600" dirty="0" smtClean="0">
                <a:latin typeface="Arial" panose="020B0604020202020204" pitchFamily="34" charset="0"/>
                <a:cs typeface="Arial" panose="020B0604020202020204" pitchFamily="34" charset="0"/>
              </a:rPr>
              <a:t>Example of “NO Burn” Day Designations by CARB</a:t>
            </a:r>
            <a:endParaRPr lang="en-US" sz="3600"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idx="1"/>
          </p:nvPr>
        </p:nvPicPr>
        <p:blipFill>
          <a:blip r:embed="rId3"/>
          <a:stretch>
            <a:fillRect/>
          </a:stretch>
        </p:blipFill>
        <p:spPr>
          <a:xfrm>
            <a:off x="548923" y="1481138"/>
            <a:ext cx="8046154" cy="4525962"/>
          </a:xfrm>
          <a:prstGeom prst="rect">
            <a:avLst/>
          </a:prstGeom>
        </p:spPr>
      </p:pic>
      <p:sp>
        <p:nvSpPr>
          <p:cNvPr id="9" name="TextBox 8"/>
          <p:cNvSpPr txBox="1"/>
          <p:nvPr/>
        </p:nvSpPr>
        <p:spPr>
          <a:xfrm>
            <a:off x="548923" y="5759509"/>
            <a:ext cx="804615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anose="020B0604020202020204" pitchFamily="34" charset="0"/>
                <a:cs typeface="Arial" panose="020B0604020202020204" pitchFamily="34" charset="0"/>
              </a:rPr>
              <a:t>Based on best available information on each day, the Air District made a determination not to burn on 21 days in December 2018. Most were due to either rainy days, bad air quality, low inversions, length of time available to burn and holidays.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399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2531114"/>
          </a:xfrm>
        </p:spPr>
        <p:txBody>
          <a:bodyPr/>
          <a:lstStyle/>
          <a:p>
            <a:pPr algn="just"/>
            <a:r>
              <a:rPr lang="en-US" sz="2800" dirty="0">
                <a:latin typeface="Arial" panose="020B0604020202020204" pitchFamily="34" charset="0"/>
                <a:cs typeface="Arial" panose="020B0604020202020204" pitchFamily="34" charset="0"/>
              </a:rPr>
              <a:t>In wintertime, a temperature inversion occurs when cold air close to the ground is trapped by a layer of warmer air. As the inversion continues, air becomes stagnant and pollution becomes trapped close to the ground</a:t>
            </a:r>
            <a:r>
              <a:rPr lang="en-US" sz="2800" dirty="0" smtClean="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2"/>
          </p:nvPr>
        </p:nvSpPr>
        <p:spPr/>
        <p:txBody>
          <a:bodyPr/>
          <a:lstStyle/>
          <a:p>
            <a:fld id="{951E2C75-21B3-4B7D-A130-E77CEFBEC622}" type="slidenum">
              <a:rPr lang="en-US" smtClean="0"/>
              <a:pPr/>
              <a:t>8</a:t>
            </a:fld>
            <a:endParaRPr lang="en-US"/>
          </a:p>
        </p:txBody>
      </p:sp>
      <p:sp>
        <p:nvSpPr>
          <p:cNvPr id="5" name="Title 4"/>
          <p:cNvSpPr>
            <a:spLocks noGrp="1"/>
          </p:cNvSpPr>
          <p:nvPr>
            <p:ph type="title"/>
          </p:nvPr>
        </p:nvSpPr>
        <p:spPr/>
        <p:txBody>
          <a:bodyPr>
            <a:normAutofit/>
          </a:bodyPr>
          <a:lstStyle/>
          <a:p>
            <a:pPr algn="ctr"/>
            <a:r>
              <a:rPr lang="en-US" sz="4000" dirty="0" smtClean="0">
                <a:latin typeface="Arial" panose="020B0604020202020204" pitchFamily="34" charset="0"/>
                <a:cs typeface="Arial" panose="020B0604020202020204" pitchFamily="34" charset="0"/>
              </a:rPr>
              <a:t>Winter Inversions</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0" y="4223130"/>
            <a:ext cx="4380072" cy="26348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072" y="4012443"/>
            <a:ext cx="4763928" cy="2845557"/>
          </a:xfrm>
          <a:prstGeom prst="rect">
            <a:avLst/>
          </a:prstGeom>
        </p:spPr>
      </p:pic>
    </p:spTree>
    <p:extLst>
      <p:ext uri="{BB962C8B-B14F-4D97-AF65-F5344CB8AC3E}">
        <p14:creationId xmlns:p14="http://schemas.microsoft.com/office/powerpoint/2010/main" val="2178027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375"/>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1"/>
          <p:cNvSpPr>
            <a:spLocks noGrp="1"/>
          </p:cNvSpPr>
          <p:nvPr>
            <p:ph idx="1"/>
          </p:nvPr>
        </p:nvSpPr>
        <p:spPr/>
        <p:txBody>
          <a:bodyPr/>
          <a:lstStyle/>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951E2C75-21B3-4B7D-A130-E77CEFBEC622}" type="slidenum">
              <a:rPr lang="en-US" smtClean="0"/>
              <a:pPr/>
              <a:t>9</a:t>
            </a:fld>
            <a:endParaRPr lang="en-US"/>
          </a:p>
        </p:txBody>
      </p:sp>
      <p:sp>
        <p:nvSpPr>
          <p:cNvPr id="5" name="Title 4"/>
          <p:cNvSpPr>
            <a:spLocks noGrp="1"/>
          </p:cNvSpPr>
          <p:nvPr>
            <p:ph type="title"/>
          </p:nvPr>
        </p:nvSpPr>
        <p:spPr/>
        <p:txBody>
          <a:bodyPr>
            <a:normAutofit/>
          </a:bodyPr>
          <a:lstStyle/>
          <a:p>
            <a:pPr algn="ctr"/>
            <a:r>
              <a:rPr lang="en-US" sz="4000" dirty="0">
                <a:solidFill>
                  <a:srgbClr val="00B0F0"/>
                </a:solidFill>
                <a:latin typeface="Arial" panose="020B0604020202020204" pitchFamily="34" charset="0"/>
                <a:cs typeface="Arial" panose="020B0604020202020204" pitchFamily="34" charset="0"/>
              </a:rPr>
              <a:t>I</a:t>
            </a:r>
            <a:r>
              <a:rPr lang="en-US" sz="4000" dirty="0" smtClean="0">
                <a:solidFill>
                  <a:srgbClr val="00B0F0"/>
                </a:solidFill>
                <a:latin typeface="Arial" panose="020B0604020202020204" pitchFamily="34" charset="0"/>
                <a:cs typeface="Arial" panose="020B0604020202020204" pitchFamily="34" charset="0"/>
              </a:rPr>
              <a:t>llegal </a:t>
            </a:r>
            <a:r>
              <a:rPr lang="en-US" sz="4000" dirty="0" smtClean="0">
                <a:solidFill>
                  <a:srgbClr val="00B0F0"/>
                </a:solidFill>
                <a:latin typeface="Arial" panose="020B0604020202020204" pitchFamily="34" charset="0"/>
                <a:cs typeface="Arial" panose="020B0604020202020204" pitchFamily="34" charset="0"/>
              </a:rPr>
              <a:t>Burn</a:t>
            </a:r>
            <a:endParaRPr lang="en-US" sz="4000" dirty="0">
              <a:solidFill>
                <a:srgbClr val="00B0F0"/>
              </a:solidFill>
              <a:latin typeface="Arial" panose="020B0604020202020204" pitchFamily="34" charset="0"/>
              <a:cs typeface="Arial" panose="020B0604020202020204" pitchFamily="34" charset="0"/>
            </a:endParaRPr>
          </a:p>
        </p:txBody>
      </p:sp>
      <p:sp>
        <p:nvSpPr>
          <p:cNvPr id="3" name="Rectangle 2"/>
          <p:cNvSpPr/>
          <p:nvPr/>
        </p:nvSpPr>
        <p:spPr>
          <a:xfrm>
            <a:off x="600553" y="1417638"/>
            <a:ext cx="8229599" cy="4370427"/>
          </a:xfrm>
          <a:prstGeom prst="rect">
            <a:avLst/>
          </a:prstGeom>
        </p:spPr>
        <p:txBody>
          <a:bodyPr wrap="square">
            <a:spAutoFit/>
          </a:bodyPr>
          <a:lstStyle/>
          <a:p>
            <a:pPr marL="457200" indent="-457200">
              <a:buFont typeface="Arial" panose="020B0604020202020204" pitchFamily="34" charset="0"/>
              <a:buChar char="•"/>
            </a:pPr>
            <a:r>
              <a:rPr lang="en-US" sz="2700" dirty="0">
                <a:solidFill>
                  <a:schemeClr val="accent1"/>
                </a:solidFill>
              </a:rPr>
              <a:t>BURN </a:t>
            </a:r>
            <a:r>
              <a:rPr lang="en-US" sz="2700" dirty="0" smtClean="0">
                <a:solidFill>
                  <a:schemeClr val="accent1"/>
                </a:solidFill>
              </a:rPr>
              <a:t>BARREL AND/OR INCINERATORS </a:t>
            </a:r>
            <a:r>
              <a:rPr lang="en-US" sz="2700" dirty="0" smtClean="0">
                <a:solidFill>
                  <a:schemeClr val="accent1"/>
                </a:solidFill>
              </a:rPr>
              <a:t>(Not allowed</a:t>
            </a:r>
            <a:r>
              <a:rPr lang="en-US" sz="2700" dirty="0" smtClean="0">
                <a:solidFill>
                  <a:schemeClr val="accent1"/>
                </a:solidFill>
              </a:rPr>
              <a:t>) Effective January 1, 2004.</a:t>
            </a:r>
            <a:endParaRPr lang="en-US" sz="2700" dirty="0">
              <a:solidFill>
                <a:schemeClr val="accent1"/>
              </a:solidFill>
            </a:endParaRPr>
          </a:p>
          <a:p>
            <a:pPr marL="457200" indent="-457200">
              <a:buFont typeface="Arial" panose="020B0604020202020204" pitchFamily="34" charset="0"/>
              <a:buChar char="•"/>
            </a:pPr>
            <a:r>
              <a:rPr lang="en-US" sz="2700" dirty="0" smtClean="0">
                <a:solidFill>
                  <a:schemeClr val="accent1"/>
                </a:solidFill>
              </a:rPr>
              <a:t>BURNING HOUSEHOLD TRASH: </a:t>
            </a:r>
            <a:r>
              <a:rPr lang="en-US" sz="2800" dirty="0" smtClean="0">
                <a:solidFill>
                  <a:schemeClr val="accent1"/>
                </a:solidFill>
                <a:latin typeface="Arial" panose="020B0604020202020204" pitchFamily="34" charset="0"/>
                <a:cs typeface="Arial" panose="020B0604020202020204" pitchFamily="34" charset="0"/>
              </a:rPr>
              <a:t>Except </a:t>
            </a:r>
            <a:r>
              <a:rPr lang="en-US" sz="2800" dirty="0">
                <a:solidFill>
                  <a:schemeClr val="accent1"/>
                </a:solidFill>
                <a:latin typeface="Arial" panose="020B0604020202020204" pitchFamily="34" charset="0"/>
                <a:cs typeface="Arial" panose="020B0604020202020204" pitchFamily="34" charset="0"/>
              </a:rPr>
              <a:t>as otherwise provided herein, no Person shall use Open Outdoor Fires for the purpose of disposal or burning of petroleum wastes, demolition debris, tires, tar, trees, wood waste, trash or other combustible or flammable solid or liquid waste; or for metal salvage or burning of Motor Vehicle bodies. </a:t>
            </a:r>
            <a:r>
              <a:rPr lang="en-US" sz="2700" dirty="0" smtClean="0">
                <a:solidFill>
                  <a:schemeClr val="accent1"/>
                </a:solidFill>
              </a:rPr>
              <a:t>(Rule 421 B)</a:t>
            </a:r>
            <a:endParaRPr lang="en-US" sz="2700" dirty="0">
              <a:solidFill>
                <a:schemeClr val="accent1"/>
              </a:solidFill>
            </a:endParaRPr>
          </a:p>
        </p:txBody>
      </p:sp>
    </p:spTree>
    <p:extLst>
      <p:ext uri="{BB962C8B-B14F-4D97-AF65-F5344CB8AC3E}">
        <p14:creationId xmlns:p14="http://schemas.microsoft.com/office/powerpoint/2010/main" val="13134532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3627</TotalTime>
  <Words>1538</Words>
  <Application>Microsoft Office PowerPoint</Application>
  <PresentationFormat>On-screen Show (4:3)</PresentationFormat>
  <Paragraphs>157</Paragraphs>
  <Slides>14</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 JULIAN</vt:lpstr>
      <vt:lpstr>Arial</vt:lpstr>
      <vt:lpstr>Calibri</vt:lpstr>
      <vt:lpstr>Lucida Sans Unicode</vt:lpstr>
      <vt:lpstr>Verdana</vt:lpstr>
      <vt:lpstr>Wingdings 2</vt:lpstr>
      <vt:lpstr>Wingdings 3</vt:lpstr>
      <vt:lpstr>Concourse</vt:lpstr>
      <vt:lpstr>PowerPoint Presentation</vt:lpstr>
      <vt:lpstr>Burn Rules, Plans &amp; Policies</vt:lpstr>
      <vt:lpstr>Enforcement Division Daily Weather Analysis</vt:lpstr>
      <vt:lpstr>Permissive “Agricultural” Burn Days  </vt:lpstr>
      <vt:lpstr>Marginal Burn Days</vt:lpstr>
      <vt:lpstr>Weather Report Process</vt:lpstr>
      <vt:lpstr>Example of “NO Burn” Day Designations by CARB</vt:lpstr>
      <vt:lpstr>Winter Inversions</vt:lpstr>
      <vt:lpstr>Illegal Burn</vt:lpstr>
      <vt:lpstr>Imperial County Aerial Map 500 Agricultral Acres Max Per Quadrant</vt:lpstr>
      <vt:lpstr>Cover page faxed to ICFD/Others</vt:lpstr>
      <vt:lpstr>Ag. and Miscellaneous page faxed to ICFD/Others</vt:lpstr>
      <vt:lpstr>Total Agricultural Fields Burned Per Year &amp; Total Number of Fields Participating in ERC Program</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Vehicle Idling Emissions Study at Calexico West and Calexico East Land Ports of Entry</dc:title>
  <dc:creator>Thomas Kear</dc:creator>
  <cp:lastModifiedBy>Emmanuel Sanchez</cp:lastModifiedBy>
  <cp:revision>325</cp:revision>
  <cp:lastPrinted>2015-09-09T17:52:33Z</cp:lastPrinted>
  <dcterms:created xsi:type="dcterms:W3CDTF">2014-03-31T22:56:19Z</dcterms:created>
  <dcterms:modified xsi:type="dcterms:W3CDTF">2019-01-16T21:26:40Z</dcterms:modified>
</cp:coreProperties>
</file>